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439" r:id="rId4"/>
  </p:sldMasterIdLst>
  <p:notesMasterIdLst>
    <p:notesMasterId r:id="rId15"/>
  </p:notesMasterIdLst>
  <p:sldIdLst>
    <p:sldId id="256" r:id="rId5"/>
    <p:sldId id="257" r:id="rId6"/>
    <p:sldId id="267" r:id="rId7"/>
    <p:sldId id="259" r:id="rId8"/>
    <p:sldId id="264"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A7103-7385-4212-BE5C-0638A97FAC70}" v="32" dt="2024-03-03T21:38:3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685" autoAdjust="0"/>
  </p:normalViewPr>
  <p:slideViewPr>
    <p:cSldViewPr snapToGrid="0">
      <p:cViewPr varScale="1">
        <p:scale>
          <a:sx n="87" d="100"/>
          <a:sy n="87" d="100"/>
        </p:scale>
        <p:origin x="2340" y="60"/>
      </p:cViewPr>
      <p:guideLst>
        <p:guide orient="horz" pos="1620"/>
        <p:guide pos="2880"/>
      </p:guideLst>
    </p:cSldViewPr>
  </p:slideViewPr>
  <p:notesTextViewPr>
    <p:cViewPr>
      <p:scale>
        <a:sx n="200" d="100"/>
        <a:sy n="200" d="100"/>
      </p:scale>
      <p:origin x="0" y="0"/>
    </p:cViewPr>
  </p:notesTextViewPr>
  <p:notesViewPr>
    <p:cSldViewPr snapToGrid="0">
      <p:cViewPr varScale="1">
        <p:scale>
          <a:sx n="84" d="100"/>
          <a:sy n="84" d="100"/>
        </p:scale>
        <p:origin x="3912" y="96"/>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5675" y="960438"/>
            <a:ext cx="4878388" cy="2744787"/>
          </a:xfrm>
        </p:spPr>
      </p:sp>
      <p:sp>
        <p:nvSpPr>
          <p:cNvPr id="3" name="Notes Placeholder 2"/>
          <p:cNvSpPr>
            <a:spLocks noGrp="1"/>
          </p:cNvSpPr>
          <p:nvPr>
            <p:ph type="body" idx="1"/>
          </p:nvPr>
        </p:nvSpPr>
        <p:spPr>
          <a:xfrm>
            <a:off x="685800" y="3869214"/>
            <a:ext cx="5486400" cy="4954746"/>
          </a:xfrm>
        </p:spPr>
        <p:txBody>
          <a:bodyPr/>
          <a:lstStyle/>
          <a:p>
            <a:r>
              <a:rPr lang="en-US" dirty="0"/>
              <a:t>Upbeat Music</a:t>
            </a:r>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212367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the CS-470 talk about Cloud Development. I would like to leave you with three takeaways from our conference…</a:t>
            </a:r>
          </a:p>
          <a:p>
            <a:endParaRPr lang="en-US" dirty="0"/>
          </a:p>
          <a:p>
            <a:pPr marL="171450" indent="-171450">
              <a:buFont typeface="Arial" panose="020B0604020202020204" pitchFamily="34" charset="0"/>
              <a:buChar char="•"/>
            </a:pPr>
            <a:r>
              <a:rPr lang="en-US" dirty="0"/>
              <a:t>Cloud Security: I would like to highlight the importance of cloud security in today's digital landscape. With the increasing use of cloud-based services, organizations need to prioritize security measures to protect their data, applications, and infrastructure from cyber threats and breaches.</a:t>
            </a:r>
          </a:p>
          <a:p>
            <a:endParaRPr lang="en-US" dirty="0"/>
          </a:p>
          <a:p>
            <a:pPr marL="171450" indent="-171450">
              <a:buFont typeface="Arial" panose="020B0604020202020204" pitchFamily="34" charset="0"/>
              <a:buChar char="•"/>
            </a:pPr>
            <a:r>
              <a:rPr lang="en-US"/>
              <a:t>Best Practices: </a:t>
            </a:r>
            <a:r>
              <a:rPr lang="en-US" dirty="0"/>
              <a:t>I would like to mention the importance of best practices and strategies for securing cloud environments, including implementing strong identity and access management controls, encrypting sensitive data, monitoring and auditing cloud resources, and adopting a proactive approach to threat detection.</a:t>
            </a:r>
          </a:p>
          <a:p>
            <a:endParaRPr lang="en-US" dirty="0"/>
          </a:p>
          <a:p>
            <a:pPr marL="171450" indent="-171450">
              <a:buFont typeface="Arial" panose="020B0604020202020204" pitchFamily="34" charset="0"/>
              <a:buChar char="•"/>
            </a:pPr>
            <a:r>
              <a:rPr lang="en-US" dirty="0"/>
              <a:t>Continuous Learning: I would also like to emphasize the need for continuous learning and adaptation in the field of cloud security. As technology evolves and new threats emerge, security professionals need to stay updated on the latest trends, tools, and techniques to effectively safeguard cloud environments and mitigate security risks.</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151227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4663064"/>
          </a:xfr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solidFill>
                  <a:prstClr val="black"/>
                </a:solidFill>
                <a:latin typeface="Calibri"/>
              </a:rPr>
              <a:t>Good afternoon and </a:t>
            </a:r>
            <a:r>
              <a:rPr kumimoji="0" lang="en-US" sz="1400" b="0" i="0" u="none" strike="noStrike" kern="1200" cap="none" spc="0" normalizeH="0" baseline="0" noProof="0" dirty="0">
                <a:ln>
                  <a:noFill/>
                </a:ln>
                <a:solidFill>
                  <a:prstClr val="black"/>
                </a:solidFill>
                <a:effectLst/>
                <a:uLnTx/>
                <a:uFillTx/>
                <a:latin typeface="Calibri"/>
                <a:ea typeface="+mn-ea"/>
                <a:cs typeface="+mn-cs"/>
              </a:rPr>
              <a:t>welcome everyone </a:t>
            </a:r>
            <a:r>
              <a:rPr lang="en-US" sz="1400" dirty="0">
                <a:solidFill>
                  <a:prstClr val="black"/>
                </a:solidFill>
                <a:latin typeface="Calibri"/>
              </a:rPr>
              <a:t>to </a:t>
            </a:r>
            <a:r>
              <a:rPr kumimoji="0" lang="en-US" sz="1400" b="0" i="0" u="none" strike="noStrike" kern="1200" cap="none" spc="0" normalizeH="0" baseline="0" noProof="0" dirty="0">
                <a:ln>
                  <a:noFill/>
                </a:ln>
                <a:solidFill>
                  <a:prstClr val="black"/>
                </a:solidFill>
                <a:effectLst/>
                <a:uLnTx/>
                <a:uFillTx/>
                <a:latin typeface="Calibri"/>
                <a:ea typeface="+mn-ea"/>
                <a:cs typeface="+mn-cs"/>
              </a:rPr>
              <a:t>the CS-470 conference presentation in Cloud Development. </a:t>
            </a:r>
            <a:r>
              <a:rPr lang="en-US" sz="1400" dirty="0">
                <a:solidFill>
                  <a:prstClr val="black"/>
                </a:solidFill>
                <a:latin typeface="Calibri"/>
              </a:rPr>
              <a:t>M</a:t>
            </a:r>
            <a:r>
              <a:rPr kumimoji="0" lang="en-US" sz="1400" b="0" i="0" u="none" strike="noStrike" kern="1200" cap="none" spc="0" normalizeH="0" baseline="0" noProof="0" dirty="0">
                <a:ln>
                  <a:noFill/>
                </a:ln>
                <a:solidFill>
                  <a:prstClr val="black"/>
                </a:solidFill>
                <a:effectLst/>
                <a:uLnTx/>
                <a:uFillTx/>
                <a:latin typeface="Calibri"/>
                <a:ea typeface="+mn-ea"/>
                <a:cs typeface="+mn-cs"/>
              </a:rPr>
              <a:t>y name is Scott, I am a fourth-year Computer Science major, and as many of you are, just about to receive my degree. Today, I'm excited to present this talk about the many facets of cloud development. Whether you're a seasoned tech enthusiast or someone just </a:t>
            </a:r>
            <a:r>
              <a:rPr lang="en-US" sz="1400" dirty="0">
                <a:solidFill>
                  <a:prstClr val="black"/>
                </a:solidFill>
                <a:latin typeface="Calibri"/>
              </a:rPr>
              <a:t>beginning in</a:t>
            </a:r>
            <a:r>
              <a:rPr kumimoji="0" lang="en-US" sz="1400" b="0" i="0" u="none" strike="noStrike" kern="1200" cap="none" spc="0" normalizeH="0" baseline="0" noProof="0" dirty="0">
                <a:ln>
                  <a:noFill/>
                </a:ln>
                <a:solidFill>
                  <a:prstClr val="black"/>
                </a:solidFill>
                <a:effectLst/>
                <a:uLnTx/>
                <a:uFillTx/>
                <a:latin typeface="Calibri"/>
                <a:ea typeface="+mn-ea"/>
                <a:cs typeface="+mn-cs"/>
              </a:rPr>
              <a:t> the world of technology, I'll do my best to make this presentation informative and engaging for all.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The purpose of today's presentation is twofold. First off, I’d like to introduce myself and give a bit of background on who I am and why I’m interested in cloud development. Secondly, I would like to talk about the many aspects of cloud development and explain </a:t>
            </a:r>
            <a:r>
              <a:rPr lang="en-US" sz="1400" dirty="0">
                <a:solidFill>
                  <a:prstClr val="black"/>
                </a:solidFill>
                <a:latin typeface="Calibri"/>
              </a:rPr>
              <a:t>any</a:t>
            </a:r>
            <a:r>
              <a:rPr kumimoji="0" lang="en-US" sz="1400" b="0" i="0" u="none" strike="noStrike" kern="1200" cap="none" spc="0" normalizeH="0" baseline="0" noProof="0" dirty="0">
                <a:ln>
                  <a:noFill/>
                </a:ln>
                <a:solidFill>
                  <a:prstClr val="black"/>
                </a:solidFill>
                <a:effectLst/>
                <a:uLnTx/>
                <a:uFillTx/>
                <a:latin typeface="Calibri"/>
                <a:ea typeface="+mn-ea"/>
                <a:cs typeface="+mn-cs"/>
              </a:rPr>
              <a:t> complexities in a way that both technical and non-technical audiences can understand.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So, let’s lock the hatch and Blast </a:t>
            </a:r>
            <a:r>
              <a:rPr lang="en-US" sz="1400" dirty="0">
                <a:solidFill>
                  <a:prstClr val="black"/>
                </a:solidFill>
                <a:latin typeface="Calibri"/>
              </a:rPr>
              <a:t>O</a:t>
            </a:r>
            <a:r>
              <a:rPr kumimoji="0" lang="en-US" sz="1400" b="0" i="0" u="none" strike="noStrike" kern="1200" cap="none" spc="0" normalizeH="0" baseline="0" noProof="0" dirty="0">
                <a:ln>
                  <a:noFill/>
                </a:ln>
                <a:solidFill>
                  <a:prstClr val="black"/>
                </a:solidFill>
                <a:effectLst/>
                <a:uLnTx/>
                <a:uFillTx/>
                <a:latin typeface="Calibri"/>
                <a:ea typeface="+mn-ea"/>
                <a:cs typeface="+mn-cs"/>
              </a:rPr>
              <a:t>ff to explore the fascinating world of cloud development together!</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46375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presentation, we'll explore various topics like:</a:t>
            </a:r>
          </a:p>
          <a:p>
            <a:pPr marL="0" indent="0" algn="just">
              <a:buFont typeface="Arial" panose="020B0604020202020204" pitchFamily="34" charset="0"/>
              <a:buNone/>
            </a:pPr>
            <a:endParaRPr lang="en-US" dirty="0"/>
          </a:p>
          <a:p>
            <a:pPr marL="228600" indent="-228600" algn="just">
              <a:buFont typeface="Arial" panose="020B0604020202020204" pitchFamily="34" charset="0"/>
              <a:buChar char="•"/>
            </a:pPr>
            <a:r>
              <a:rPr lang="en-US" dirty="0"/>
              <a:t>	Serverless versus local storage</a:t>
            </a:r>
          </a:p>
          <a:p>
            <a:pPr marL="228600" indent="-228600" algn="just">
              <a:buFont typeface="Arial" panose="020B0604020202020204" pitchFamily="34" charset="0"/>
              <a:buChar char="•"/>
            </a:pPr>
            <a:r>
              <a:rPr lang="en-US" dirty="0"/>
              <a:t>	Advantages of a serverless API.</a:t>
            </a:r>
          </a:p>
          <a:p>
            <a:pPr marL="228600" indent="-228600" algn="just">
              <a:buFont typeface="Arial" panose="020B0604020202020204" pitchFamily="34" charset="0"/>
              <a:buChar char="•"/>
            </a:pPr>
            <a:r>
              <a:rPr lang="en-US" dirty="0"/>
              <a:t>	Differences between MongoDB and DynamoDB</a:t>
            </a:r>
          </a:p>
          <a:p>
            <a:pPr marL="228600" indent="-228600" algn="just">
              <a:buFont typeface="Arial" panose="020B0604020202020204" pitchFamily="34" charset="0"/>
              <a:buChar char="•"/>
            </a:pPr>
            <a:r>
              <a:rPr lang="en-US" dirty="0"/>
              <a:t>	Cloud-based development – creation of a cloud application.</a:t>
            </a:r>
          </a:p>
          <a:p>
            <a:pPr marL="228600" indent="-228600" algn="just">
              <a:buFont typeface="Arial" panose="020B0604020202020204" pitchFamily="34" charset="0"/>
              <a:buChar char="•"/>
            </a:pPr>
            <a:r>
              <a:rPr lang="en-US" dirty="0"/>
              <a:t>	Security in a cloud-based application</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pic>
        <p:nvPicPr>
          <p:cNvPr id="6" name="Picture 5" descr="Cotton wool cloud supported by miniature wood ladders">
            <a:extLst>
              <a:ext uri="{FF2B5EF4-FFF2-40B4-BE49-F238E27FC236}">
                <a16:creationId xmlns:a16="http://schemas.microsoft.com/office/drawing/2014/main" id="{E2D6A40F-EBA9-6233-E75C-9B7BD54C1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23" y="1082345"/>
            <a:ext cx="5680953" cy="3146755"/>
          </a:xfrm>
          <a:prstGeom prst="rect">
            <a:avLst/>
          </a:prstGeom>
        </p:spPr>
      </p:pic>
    </p:spTree>
    <p:extLst>
      <p:ext uri="{BB962C8B-B14F-4D97-AF65-F5344CB8AC3E}">
        <p14:creationId xmlns:p14="http://schemas.microsoft.com/office/powerpoint/2010/main" val="3132052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Migrating full-stack applications to the cloud offers numerous benefits, including scalability and cost-efficiency. By understanding the different migration models and best practices, a business can navigate the cloud migration task with ease, unlocking the full potential of cloud computing for their applications. To explain what is involved in taking an application to the cloud I will explore models of containerization and orchestration.</a:t>
            </a:r>
          </a:p>
          <a:p>
            <a:endParaRPr lang="en-US" dirty="0"/>
          </a:p>
          <a:p>
            <a:r>
              <a:rPr lang="en-US" dirty="0"/>
              <a:t>First, I would like to speak about Containerization, describing what a container is – how containers work – the benefits of using containers, and the key aspects of containerization.</a:t>
            </a:r>
          </a:p>
          <a:p>
            <a:endParaRPr lang="en-US" dirty="0"/>
          </a:p>
          <a:p>
            <a:r>
              <a:rPr lang="en-US" dirty="0"/>
              <a:t>What is a container? A container simplifies the process of packaging and deploying applications by encapsulating each component and its dependencies into a lightweight container. Think of containers as portable storage baskets that hold everything your application needs to run, from code to libraries and configurations.</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06704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A secondary aspect of containerization is orchestration - Think of orchestration as the superhero movers for your applications! Just like movers help to handle all the heavy lifting and transportation during a move, tools such as Docker Compose manage the nitty-gritty details of deploying, scaling, and taking care of your containers.</a:t>
            </a:r>
          </a:p>
          <a:p>
            <a:r>
              <a:rPr lang="en-US" dirty="0"/>
              <a:t>The Orchestration tools like Docker Compose automate the deployment, scaling, and management of containers, making sure they're in the right place at the right time and running without a hitch across your entire infrastructure. So, you can sit back, relax, and let these superhero movers take care of business!  </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32532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serverless cloud:</a:t>
            </a:r>
          </a:p>
          <a:p>
            <a:endParaRPr lang="en-US" dirty="0"/>
          </a:p>
          <a:p>
            <a:r>
              <a:rPr lang="en-US" dirty="0"/>
              <a:t>Using a serverless API offers advantages such as scalability, cost-effectiveness, and simplified infrastructure management</a:t>
            </a:r>
          </a:p>
          <a:p>
            <a:endParaRPr lang="en-US" dirty="0"/>
          </a:p>
          <a:p>
            <a:r>
              <a:rPr lang="en-US" dirty="0"/>
              <a:t>Serverless platforms automatically scale resources based on demand, so you don't need to worry about provisioning or managing servers. This ensures your API can handle sudden spikes in traffic without any downtime.</a:t>
            </a:r>
          </a:p>
          <a:p>
            <a:endParaRPr lang="en-US" dirty="0"/>
          </a:p>
          <a:p>
            <a:r>
              <a:rPr lang="en-US" dirty="0"/>
              <a:t>Also, an advantage of serverless, you only pay for the resources you use, typically measured in function calls and execution time. This can result in significant cost savings compared to traditional server-based architectures where you pay for idle resources.</a:t>
            </a:r>
          </a:p>
          <a:p>
            <a:endParaRPr lang="en-US" dirty="0"/>
          </a:p>
          <a:p>
            <a:r>
              <a:rPr lang="en-US" dirty="0"/>
              <a:t>Serverless platforms hide the complexities of the underlying infrastructure, allowing developers to focus solely on writing code. This reduces the operational overhead associated with managing server and networking roles.</a:t>
            </a:r>
          </a:p>
          <a:p>
            <a:endParaRPr lang="en-US" dirty="0"/>
          </a:p>
          <a:p>
            <a:r>
              <a:rPr lang="en-US" dirty="0"/>
              <a:t>The scripts produced to make this happen are essentially the code for the Lambda functions. These scripts contain the logic for handling API requests and generating responses. They can include any necessary dependencies, such as SDKs for interacting with AWS services or third-party libraries for specific functionality.</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253926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 utilizes a flexible document-based data model, where data is stored in JSON-like documents. Documents are grouped into collections, and each document encompasses its structure and schema. MongoDB supports complex queries and indexes.</a:t>
            </a:r>
          </a:p>
          <a:p>
            <a:endParaRPr lang="en-US" dirty="0"/>
          </a:p>
          <a:p>
            <a:r>
              <a:rPr lang="en-US" dirty="0"/>
              <a:t>DynamoDB utilizes a key-value and document-based data model. Data is organized into tables, where each item can have a different structure. DynamoDB requires specifying a primary key for each item, which can be a simple partition key or a composite partition and sort key.</a:t>
            </a:r>
          </a:p>
          <a:p>
            <a:endParaRPr lang="en-US" dirty="0"/>
          </a:p>
          <a:p>
            <a:r>
              <a:rPr lang="en-US" dirty="0"/>
              <a:t>Queries in MongoDB performed operations such as find, update, and delete while in DynamoDB which supports key-based operations, queries for retrieving, updating, and deleting items based on their primary keys were used. </a:t>
            </a:r>
          </a:p>
          <a:p>
            <a:endParaRPr lang="en-US" dirty="0"/>
          </a:p>
          <a:p>
            <a:r>
              <a:rPr lang="en-US" dirty="0"/>
              <a:t>Scripts that were written included operations to connect to the MongoDB server and perform CRUD operations. (Create, Read, Update, Delete) while DynamoDB included operations to authenticate with Amazon Web Service, interact with DynamoDB tables, execute queries, and handle responses.</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311842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Next, I will describe Elasticity and the Pay-as-you-go concept in cloud-based development.</a:t>
            </a:r>
          </a:p>
          <a:p>
            <a:endParaRPr lang="en-US" dirty="0"/>
          </a:p>
          <a:p>
            <a:r>
              <a:rPr lang="en-US" dirty="0"/>
              <a:t>Elasticity in cloud computing refers to the ability of a system to dynamically shift computing resources based on workload. Essentially, it's about scaling resources up or down automatically in response to changes in demand.</a:t>
            </a:r>
          </a:p>
          <a:p>
            <a:endParaRPr lang="en-US" dirty="0"/>
          </a:p>
          <a:p>
            <a:r>
              <a:rPr lang="en-US" dirty="0"/>
              <a:t>The pay-for-use model is a billing model commonly employed by cloud service providers. It requires customers to pay only for the cloud resources and services they use, rather than making upfront investments in infrastructure. </a:t>
            </a:r>
          </a:p>
          <a:p>
            <a:endParaRPr lang="en-US" dirty="0"/>
          </a:p>
          <a:p>
            <a:r>
              <a:rPr lang="en-US" dirty="0"/>
              <a:t>This seems to be an efficient and cost-effective manner to host an application in a cloud – based server.</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18759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Preventing unauthorized access to cloud information in AWS involves a strategy that includes multiple layers of protection. This can be accomplished by using Identity Access Management to control access to AWS services and resources. Create IAM users, groups, and roles with the principle of least privilege, granting only the permissions necessary for users to perform their tasks. </a:t>
            </a:r>
          </a:p>
          <a:p>
            <a:r>
              <a:rPr lang="en-US" dirty="0"/>
              <a:t>Enable Multi-factor Authentication (MFA) for added security. </a:t>
            </a:r>
          </a:p>
          <a:p>
            <a:endParaRPr lang="en-US" dirty="0"/>
          </a:p>
          <a:p>
            <a:r>
              <a:rPr lang="en-US" dirty="0"/>
              <a:t>The difference between IAM roles and policies in AWS is that a role is a type of IAM identity that can be authenticated and authorized to utilize an AWS resource, whereas a policy defines the permissions of the IAM identity.</a:t>
            </a:r>
          </a:p>
          <a:p>
            <a:endParaRPr lang="en-US" dirty="0"/>
          </a:p>
          <a:p>
            <a:endParaRPr lang="en-US" dirty="0"/>
          </a:p>
          <a:p>
            <a:r>
              <a:rPr lang="en-US" dirty="0"/>
              <a:t>To secure the connection between Lambda and API Gateway, Lambda and the database, and Lambda and an S3 bucket, it is important to implement various security measures:</a:t>
            </a:r>
          </a:p>
          <a:p>
            <a:endParaRPr lang="en-US" dirty="0"/>
          </a:p>
          <a:p>
            <a:r>
              <a:rPr lang="en-US" dirty="0"/>
              <a:t>Use API Gateway resource policies to control access at the API level and restrict access based on IP address, VPC endpoints, or Amazon Resource Names (ARNs).</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56687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1302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022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29C86B05-EB75-4D78-F526-6CE2321DCDA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5"/>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7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252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0750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8882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1260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2138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7080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8786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88952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3/3/2024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C4918364-22E9-D82E-1B9E-F1B1F403C999}"/>
              </a:ext>
            </a:extLst>
          </p:cNvPr>
          <p:cNvSpPr txBox="1"/>
          <p:nvPr userDrawn="1"/>
        </p:nvSpPr>
        <p:spPr>
          <a:xfrm>
            <a:off x="-9149"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821350205"/>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4.jpe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Picture 5" descr="Optical fiber threads">
            <a:extLst>
              <a:ext uri="{FF2B5EF4-FFF2-40B4-BE49-F238E27FC236}">
                <a16:creationId xmlns:a16="http://schemas.microsoft.com/office/drawing/2014/main" id="{9F2B7098-08FD-D037-B01D-300A1D22D33D}"/>
              </a:ext>
            </a:extLst>
          </p:cNvPr>
          <p:cNvPicPr>
            <a:picLocks noChangeAspect="1"/>
          </p:cNvPicPr>
          <p:nvPr/>
        </p:nvPicPr>
        <p:blipFill>
          <a:blip r:embed="rId5">
            <a:extLst>
              <a:ext uri="{28A0092B-C50C-407E-A947-70E740481C1C}">
                <a14:useLocalDpi xmlns:a14="http://schemas.microsoft.com/office/drawing/2010/main" val="0"/>
              </a:ext>
            </a:extLst>
          </a:blip>
          <a:srcRect t="8477" b="8477"/>
          <a:stretch/>
        </p:blipFill>
        <p:spPr>
          <a:xfrm>
            <a:off x="0" y="0"/>
            <a:ext cx="9144000" cy="5143490"/>
          </a:xfrm>
          <a:prstGeom prst="rect">
            <a:avLst/>
          </a:prstGeom>
        </p:spPr>
      </p:pic>
      <p:sp>
        <p:nvSpPr>
          <p:cNvPr id="2" name="Title 1"/>
          <p:cNvSpPr>
            <a:spLocks noGrp="1"/>
          </p:cNvSpPr>
          <p:nvPr>
            <p:ph type="ctrTitle"/>
          </p:nvPr>
        </p:nvSpPr>
        <p:spPr>
          <a:xfrm>
            <a:off x="406401" y="469901"/>
            <a:ext cx="3962068" cy="958851"/>
          </a:xfrm>
        </p:spPr>
        <p:txBody>
          <a:bodyPr vert="horz" lIns="91440" tIns="45720" rIns="91440" bIns="45720" rtlCol="0" anchor="ctr">
            <a:normAutofit/>
          </a:bodyPr>
          <a:lstStyle/>
          <a:p>
            <a:pPr defTabSz="457200"/>
            <a:r>
              <a:rPr lang="en-US" sz="2000" dirty="0">
                <a:solidFill>
                  <a:srgbClr val="FEFFFF"/>
                </a:solidFill>
              </a:rPr>
              <a:t> SNHU CS - 470 Project Two</a:t>
            </a:r>
            <a:br>
              <a:rPr lang="en-US" sz="2000" dirty="0">
                <a:solidFill>
                  <a:srgbClr val="FEFFFF"/>
                </a:solidFill>
              </a:rPr>
            </a:br>
            <a:r>
              <a:rPr lang="en-US" sz="2000" dirty="0">
                <a:solidFill>
                  <a:srgbClr val="FEFFFF"/>
                </a:solidFill>
              </a:rPr>
              <a:t>Conference Presentation:</a:t>
            </a:r>
            <a:br>
              <a:rPr lang="en-US" sz="2000" dirty="0">
                <a:solidFill>
                  <a:srgbClr val="FEFFFF"/>
                </a:solidFill>
              </a:rPr>
            </a:br>
            <a:r>
              <a:rPr lang="en-US" sz="2000" dirty="0">
                <a:solidFill>
                  <a:srgbClr val="FEFFFF"/>
                </a:solidFill>
              </a:rPr>
              <a:t>Cloud Development</a:t>
            </a:r>
          </a:p>
        </p:txBody>
      </p:sp>
      <p:sp>
        <p:nvSpPr>
          <p:cNvPr id="3" name="Subtitle 2"/>
          <p:cNvSpPr>
            <a:spLocks/>
          </p:cNvSpPr>
          <p:nvPr/>
        </p:nvSpPr>
        <p:spPr>
          <a:xfrm>
            <a:off x="843098" y="2957762"/>
            <a:ext cx="4216054" cy="1060622"/>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rgbClr val="FEFFFF"/>
                </a:solidFill>
              </a:rPr>
              <a:t>Scott Dixon</a:t>
            </a:r>
          </a:p>
          <a:p>
            <a:pPr>
              <a:spcBef>
                <a:spcPts val="1000"/>
              </a:spcBef>
              <a:buClr>
                <a:schemeClr val="accent1"/>
              </a:buClr>
              <a:buSzPct val="80000"/>
              <a:buFont typeface="Wingdings 3" charset="2"/>
              <a:buChar char=""/>
            </a:pPr>
            <a:r>
              <a:rPr lang="en-US" dirty="0">
                <a:solidFill>
                  <a:srgbClr val="FEFFFF"/>
                </a:solidFill>
              </a:rPr>
              <a:t>Computer Science student at SNHU </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484585" y="1835021"/>
            <a:ext cx="8176021" cy="504191"/>
          </a:xfrm>
          <a:prstGeom prst="rect">
            <a:avLst/>
          </a:prstGeom>
        </p:spPr>
        <p:txBody>
          <a:bodyPr vert="horz" lIns="91440" tIns="45720" rIns="91440" bIns="45720" rtlCol="0">
            <a:normAutofit lnSpcReduction="10000"/>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solidFill>
                  <a:srgbClr val="979797"/>
                </a:solidFill>
              </a:rPr>
              <a:t>February 24, 2024</a:t>
            </a:r>
            <a:endParaRPr lang="en-US" dirty="0"/>
          </a:p>
        </p:txBody>
      </p:sp>
      <p:pic>
        <p:nvPicPr>
          <p:cNvPr id="66" name="Audio 65">
            <a:hlinkClick r:id="" action="ppaction://media"/>
            <a:extLst>
              <a:ext uri="{FF2B5EF4-FFF2-40B4-BE49-F238E27FC236}">
                <a16:creationId xmlns:a16="http://schemas.microsoft.com/office/drawing/2014/main" id="{87FFE102-B043-03E4-AB46-D875C64825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464" t="-10464" r="-10464" b="-10464"/>
          <a:stretch>
            <a:fillRect/>
          </a:stretch>
        </p:blipFill>
        <p:spPr>
          <a:xfrm>
            <a:off x="6740327" y="3941664"/>
            <a:ext cx="737181" cy="737181"/>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p14:dur="10" advTm="17191"/>
    </mc:Choice>
    <mc:Fallback xmlns="">
      <p:transition advTm="17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6"/>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5953649" y="691444"/>
            <a:ext cx="2118052" cy="1601900"/>
          </a:xfrm>
        </p:spPr>
        <p:txBody>
          <a:bodyPr vert="horz" lIns="91440" tIns="45720" rIns="91440" bIns="45720" rtlCol="0" anchor="b">
            <a:normAutofit/>
          </a:bodyPr>
          <a:lstStyle/>
          <a:p>
            <a:pPr defTabSz="914400"/>
            <a:r>
              <a:rPr lang="en-US" sz="3300">
                <a:effectLst>
                  <a:outerShdw blurRad="50800" dist="38100" dir="2700000" algn="tl" rotWithShape="0">
                    <a:prstClr val="black">
                      <a:alpha val="40000"/>
                    </a:prstClr>
                  </a:outerShdw>
                </a:effectLst>
              </a:rPr>
              <a:t>Conclusion</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3" name="Text Placeholder 2">
            <a:extLst>
              <a:ext uri="{FF2B5EF4-FFF2-40B4-BE49-F238E27FC236}">
                <a16:creationId xmlns:a16="http://schemas.microsoft.com/office/drawing/2014/main" id="{7C4EABF8-3AD7-2741-95B7-967F9D77161C}"/>
              </a:ext>
            </a:extLst>
          </p:cNvPr>
          <p:cNvSpPr>
            <a:spLocks/>
          </p:cNvSpPr>
          <p:nvPr/>
        </p:nvSpPr>
        <p:spPr>
          <a:xfrm>
            <a:off x="245101" y="4734228"/>
            <a:ext cx="5365404" cy="776701"/>
          </a:xfrm>
          <a:prstGeom prst="rect">
            <a:avLst/>
          </a:prstGeom>
        </p:spPr>
        <p:txBody>
          <a:bodyPr/>
          <a:lstStyle/>
          <a:p>
            <a:pPr defTabSz="626730">
              <a:spcAft>
                <a:spcPts val="894"/>
              </a:spcAft>
            </a:pPr>
            <a:r>
              <a:rPr lang="en-US" sz="1234" dirty="0"/>
              <a:t>Thank you for your time. </a:t>
            </a:r>
            <a:endParaRPr lang="en-US" dirty="0"/>
          </a:p>
        </p:txBody>
      </p:sp>
      <p:pic>
        <p:nvPicPr>
          <p:cNvPr id="8" name="Picture 7" descr="Multicolored wires graphic">
            <a:extLst>
              <a:ext uri="{FF2B5EF4-FFF2-40B4-BE49-F238E27FC236}">
                <a16:creationId xmlns:a16="http://schemas.microsoft.com/office/drawing/2014/main" id="{D5CB9E40-D42A-8FCA-A36A-0C2DFE66A9BA}"/>
              </a:ext>
            </a:extLst>
          </p:cNvPr>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0" name="TextBox 9">
            <a:extLst>
              <a:ext uri="{FF2B5EF4-FFF2-40B4-BE49-F238E27FC236}">
                <a16:creationId xmlns:a16="http://schemas.microsoft.com/office/drawing/2014/main" id="{126C86FF-EC9C-658C-5F0E-C3CAC146D8AF}"/>
              </a:ext>
            </a:extLst>
          </p:cNvPr>
          <p:cNvSpPr txBox="1"/>
          <p:nvPr/>
        </p:nvSpPr>
        <p:spPr>
          <a:xfrm>
            <a:off x="771181" y="691444"/>
            <a:ext cx="4428780" cy="2031325"/>
          </a:xfrm>
          <a:prstGeom prst="rect">
            <a:avLst/>
          </a:prstGeom>
          <a:noFill/>
        </p:spPr>
        <p:txBody>
          <a:bodyPr wrap="square" rtlCol="0">
            <a:spAutoFit/>
          </a:bodyPr>
          <a:lstStyle/>
          <a:p>
            <a:r>
              <a:rPr lang="en-US" dirty="0"/>
              <a:t>Cloud Security</a:t>
            </a:r>
          </a:p>
          <a:p>
            <a:endParaRPr lang="en-US" dirty="0"/>
          </a:p>
          <a:p>
            <a:endParaRPr lang="en-US" dirty="0"/>
          </a:p>
          <a:p>
            <a:r>
              <a:rPr lang="en-US" dirty="0"/>
              <a:t>Best Practices</a:t>
            </a:r>
          </a:p>
          <a:p>
            <a:endParaRPr lang="en-US" dirty="0"/>
          </a:p>
          <a:p>
            <a:endParaRPr lang="en-US" dirty="0"/>
          </a:p>
          <a:p>
            <a:r>
              <a:rPr lang="en-US" dirty="0"/>
              <a:t>Continuous Learning </a:t>
            </a:r>
          </a:p>
        </p:txBody>
      </p:sp>
      <p:pic>
        <p:nvPicPr>
          <p:cNvPr id="38" name="Audio 37">
            <a:hlinkClick r:id="" action="ppaction://media"/>
            <a:extLst>
              <a:ext uri="{FF2B5EF4-FFF2-40B4-BE49-F238E27FC236}">
                <a16:creationId xmlns:a16="http://schemas.microsoft.com/office/drawing/2014/main" id="{C2957FB4-A1EA-7E40-4E57-AD0520E121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slow" p14:dur="2000" advTm="84329"/>
    </mc:Choice>
    <mc:Fallback>
      <p:transition spd="slow" advTm="84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fltVal val="0"/>
                                          </p:val>
                                        </p:tav>
                                        <p:tav tm="100000">
                                          <p:val>
                                            <p:strVal val="#ppt_w"/>
                                          </p:val>
                                        </p:tav>
                                      </p:tavLst>
                                    </p:anim>
                                    <p:anim calcmode="lin" valueType="num">
                                      <p:cBhvr>
                                        <p:cTn id="17" dur="1000" fill="hold"/>
                                        <p:tgtEl>
                                          <p:spTgt spid="3"/>
                                        </p:tgtEl>
                                        <p:attrNameLst>
                                          <p:attrName>ppt_h</p:attrName>
                                        </p:attrNameLst>
                                      </p:cBhvr>
                                      <p:tavLst>
                                        <p:tav tm="0">
                                          <p:val>
                                            <p:fltVal val="0"/>
                                          </p:val>
                                        </p:tav>
                                        <p:tav tm="100000">
                                          <p:val>
                                            <p:strVal val="#ppt_h"/>
                                          </p:val>
                                        </p:tav>
                                      </p:tavLst>
                                    </p:anim>
                                    <p:anim calcmode="lin" valueType="num">
                                      <p:cBhvr>
                                        <p:cTn id="18" dur="1000" fill="hold"/>
                                        <p:tgtEl>
                                          <p:spTgt spid="3"/>
                                        </p:tgtEl>
                                        <p:attrNameLst>
                                          <p:attrName>style.rotation</p:attrName>
                                        </p:attrNameLst>
                                      </p:cBhvr>
                                      <p:tavLst>
                                        <p:tav tm="0">
                                          <p:val>
                                            <p:fltVal val="90"/>
                                          </p:val>
                                        </p:tav>
                                        <p:tav tm="100000">
                                          <p:val>
                                            <p:fltVal val="0"/>
                                          </p:val>
                                        </p:tav>
                                      </p:tavLst>
                                    </p:anim>
                                    <p:animEffect transition="in" filter="fade">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8"/>
                </p:tgtEl>
              </p:cMediaNode>
            </p:audio>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7" name="Picture 16" descr="A toy rocket flying out of the computer">
            <a:extLst>
              <a:ext uri="{FF2B5EF4-FFF2-40B4-BE49-F238E27FC236}">
                <a16:creationId xmlns:a16="http://schemas.microsoft.com/office/drawing/2014/main" id="{57121510-2B28-11E4-996F-7D759FCA9C96}"/>
              </a:ext>
            </a:extLst>
          </p:cNvPr>
          <p:cNvPicPr>
            <a:picLocks noChangeAspect="1"/>
          </p:cNvPicPr>
          <p:nvPr/>
        </p:nvPicPr>
        <p:blipFill>
          <a:blip r:embed="rId5" cstate="print">
            <a:extLst>
              <a:ext uri="{28A0092B-C50C-407E-A947-70E740481C1C}">
                <a14:useLocalDpi xmlns:a14="http://schemas.microsoft.com/office/drawing/2010/main" val="0"/>
              </a:ext>
            </a:extLst>
          </a:blip>
          <a:srcRect l="2310" r="2310"/>
          <a:stretch/>
        </p:blipFill>
        <p:spPr>
          <a:xfrm>
            <a:off x="1" y="-771490"/>
            <a:ext cx="9141619" cy="6177383"/>
          </a:xfrm>
          <a:prstGeom prst="rect">
            <a:avLst/>
          </a:prstGeom>
          <a:ln>
            <a:noFill/>
          </a:ln>
          <a:effectLst/>
        </p:spPr>
      </p:pic>
      <p:sp>
        <p:nvSpPr>
          <p:cNvPr id="2" name="Title 1"/>
          <p:cNvSpPr>
            <a:spLocks noGrp="1"/>
          </p:cNvSpPr>
          <p:nvPr>
            <p:ph type="title"/>
          </p:nvPr>
        </p:nvSpPr>
        <p:spPr>
          <a:xfrm>
            <a:off x="510242" y="1802423"/>
            <a:ext cx="3894705" cy="1600200"/>
          </a:xfrm>
        </p:spPr>
        <p:txBody>
          <a:bodyPr vert="horz" lIns="91440" tIns="45720" rIns="91440" bIns="45720" rtlCol="0" anchor="b">
            <a:normAutofit/>
          </a:bodyPr>
          <a:lstStyle/>
          <a:p>
            <a:pPr algn="r" defTabSz="914400"/>
            <a:r>
              <a:rPr lang="en-US" sz="5400" dirty="0"/>
              <a:t>Overview</a:t>
            </a:r>
          </a:p>
        </p:txBody>
      </p:sp>
      <p:sp>
        <p:nvSpPr>
          <p:cNvPr id="4" name="TextBox 3">
            <a:extLst>
              <a:ext uri="{FF2B5EF4-FFF2-40B4-BE49-F238E27FC236}">
                <a16:creationId xmlns:a16="http://schemas.microsoft.com/office/drawing/2014/main" id="{EAFD09F4-59F3-B54D-B436-4AB60D1F9D6F}"/>
              </a:ext>
            </a:extLst>
          </p:cNvPr>
          <p:cNvSpPr txBox="1"/>
          <p:nvPr/>
        </p:nvSpPr>
        <p:spPr>
          <a:xfrm>
            <a:off x="448520" y="3218671"/>
            <a:ext cx="3894705" cy="838266"/>
          </a:xfrm>
          <a:prstGeom prst="rect">
            <a:avLst/>
          </a:prstGeom>
        </p:spPr>
        <p:txBody>
          <a:bodyPr vert="horz" lIns="91440" tIns="45720" rIns="91440" bIns="45720" rtlCol="0">
            <a:normAutofit/>
          </a:bodyPr>
          <a:lstStyle/>
          <a:p>
            <a:pPr algn="r" defTabSz="914400">
              <a:lnSpc>
                <a:spcPct val="90000"/>
              </a:lnSpc>
              <a:spcBef>
                <a:spcPts val="1000"/>
              </a:spcBef>
              <a:spcAft>
                <a:spcPts val="438"/>
              </a:spcAft>
            </a:pPr>
            <a:endParaRPr lang="en-US" sz="1000" dirty="0"/>
          </a:p>
        </p:txBody>
      </p:sp>
      <p:sp>
        <p:nvSpPr>
          <p:cNvPr id="3" name="Content Placeholder 2"/>
          <p:cNvSpPr>
            <a:spLocks/>
          </p:cNvSpPr>
          <p:nvPr/>
        </p:nvSpPr>
        <p:spPr>
          <a:xfrm>
            <a:off x="774352" y="604202"/>
            <a:ext cx="1888821" cy="2484491"/>
          </a:xfrm>
          <a:prstGeom prst="rect">
            <a:avLst/>
          </a:prstGeom>
        </p:spPr>
        <p:txBody>
          <a:bodyPr vert="horz" lIns="91440" tIns="45720" rIns="91440" bIns="45720" rtlCol="0">
            <a:normAutofit/>
          </a:bodyPr>
          <a:lstStyle/>
          <a:p>
            <a:pPr indent="-166878" defTabSz="667512">
              <a:spcAft>
                <a:spcPts val="600"/>
              </a:spcAft>
            </a:pPr>
            <a:r>
              <a:rPr lang="en-US" sz="1095" dirty="0">
                <a:solidFill>
                  <a:srgbClr val="FFFF00"/>
                </a:solidFill>
              </a:rPr>
              <a:t>Hello!, I’m Scott Dixon</a:t>
            </a:r>
          </a:p>
          <a:p>
            <a:pPr indent="-166878" defTabSz="667512">
              <a:spcAft>
                <a:spcPts val="600"/>
              </a:spcAft>
            </a:pPr>
            <a:r>
              <a:rPr lang="en-US" sz="1095" dirty="0">
                <a:solidFill>
                  <a:srgbClr val="FFFF00"/>
                </a:solidFill>
              </a:rPr>
              <a:t>A Computer Science student in the final courses of the program.</a:t>
            </a:r>
          </a:p>
          <a:p>
            <a:pPr indent="-166878" defTabSz="667512">
              <a:spcAft>
                <a:spcPts val="600"/>
              </a:spcAft>
            </a:pPr>
            <a:r>
              <a:rPr lang="en-US" sz="1095" dirty="0">
                <a:solidFill>
                  <a:srgbClr val="FFFF00"/>
                </a:solidFill>
              </a:rPr>
              <a:t>The purpose of this talk is to articulate the intricacies of cloud development to both technical and non-technical audiences.</a:t>
            </a:r>
            <a:endParaRPr lang="en-US" sz="1095" b="1" dirty="0">
              <a:solidFill>
                <a:srgbClr val="FFFF00"/>
              </a:solidFill>
            </a:endParaRPr>
          </a:p>
          <a:p>
            <a:pPr indent="-166878" defTabSz="667512">
              <a:spcAft>
                <a:spcPts val="600"/>
              </a:spcAft>
            </a:pPr>
            <a:endParaRPr lang="en-US" sz="1095" dirty="0"/>
          </a:p>
          <a:p>
            <a:pPr indent="-166878" defTabSz="667512">
              <a:spcAft>
                <a:spcPts val="600"/>
              </a:spcAft>
            </a:pPr>
            <a:endParaRPr lang="en-US" sz="1095" dirty="0"/>
          </a:p>
          <a:p>
            <a:pPr indent="-228600" defTabSz="914400">
              <a:spcAft>
                <a:spcPts val="600"/>
              </a:spcAft>
            </a:pPr>
            <a:endParaRPr lang="en-US" sz="1500" dirty="0"/>
          </a:p>
        </p:txBody>
      </p:sp>
      <p:pic>
        <p:nvPicPr>
          <p:cNvPr id="69" name="Audio 68">
            <a:hlinkClick r:id="" action="ppaction://media"/>
            <a:extLst>
              <a:ext uri="{FF2B5EF4-FFF2-40B4-BE49-F238E27FC236}">
                <a16:creationId xmlns:a16="http://schemas.microsoft.com/office/drawing/2014/main" id="{1725B06E-0634-07C2-925B-E8D0C18628D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p14:dur="0" advTm="64824"/>
    </mc:Choice>
    <mc:Fallback xmlns="">
      <p:transition advTm="64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rain model with LED lights">
            <a:extLst>
              <a:ext uri="{FF2B5EF4-FFF2-40B4-BE49-F238E27FC236}">
                <a16:creationId xmlns:a16="http://schemas.microsoft.com/office/drawing/2014/main" id="{B4E96245-23EF-73EB-617D-D063B7B385CC}"/>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r="2" b="5438"/>
          <a:stretch/>
        </p:blipFill>
        <p:spPr>
          <a:xfrm>
            <a:off x="3694209" y="10"/>
            <a:ext cx="5449789" cy="51434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F25069-C8DC-1279-5E8F-270CCD30BB25}"/>
              </a:ext>
            </a:extLst>
          </p:cNvPr>
          <p:cNvSpPr>
            <a:spLocks noGrp="1"/>
          </p:cNvSpPr>
          <p:nvPr>
            <p:ph type="title"/>
          </p:nvPr>
        </p:nvSpPr>
        <p:spPr>
          <a:xfrm>
            <a:off x="457670" y="219456"/>
            <a:ext cx="3986314" cy="1362456"/>
          </a:xfrm>
          <a:noFill/>
        </p:spPr>
        <p:txBody>
          <a:bodyPr vert="horz" lIns="91440" tIns="45720" rIns="91440" bIns="45720" rtlCol="0" anchor="b">
            <a:normAutofit fontScale="90000"/>
          </a:bodyPr>
          <a:lstStyle/>
          <a:p>
            <a:r>
              <a:rPr lang="en-US" sz="3900" dirty="0">
                <a:solidFill>
                  <a:srgbClr val="FF0000"/>
                </a:solidFill>
              </a:rPr>
              <a:t>Development Concepts:</a:t>
            </a:r>
            <a:br>
              <a:rPr lang="en-US" sz="3900" dirty="0">
                <a:solidFill>
                  <a:srgbClr val="FF0000"/>
                </a:solidFill>
              </a:rPr>
            </a:br>
            <a:endParaRPr lang="en-US" sz="1600" dirty="0">
              <a:latin typeface="Abadi" panose="020F0502020204030204" pitchFamily="34" charset="0"/>
              <a:cs typeface="Angsana New" panose="020B0502040204020203" pitchFamily="18" charset="-34"/>
            </a:endParaRPr>
          </a:p>
        </p:txBody>
      </p:sp>
      <p:sp>
        <p:nvSpPr>
          <p:cNvPr id="8" name="TextBox 7">
            <a:extLst>
              <a:ext uri="{FF2B5EF4-FFF2-40B4-BE49-F238E27FC236}">
                <a16:creationId xmlns:a16="http://schemas.microsoft.com/office/drawing/2014/main" id="{BA48EAB3-AAB8-9E35-26E4-73CA64D4E938}"/>
              </a:ext>
            </a:extLst>
          </p:cNvPr>
          <p:cNvSpPr txBox="1"/>
          <p:nvPr/>
        </p:nvSpPr>
        <p:spPr>
          <a:xfrm>
            <a:off x="301752" y="1517904"/>
            <a:ext cx="2916936" cy="2954655"/>
          </a:xfrm>
          <a:prstGeom prst="rect">
            <a:avLst/>
          </a:prstGeom>
          <a:noFill/>
        </p:spPr>
        <p:txBody>
          <a:bodyPr wrap="square" rtlCol="0">
            <a:spAutoFit/>
          </a:bodyPr>
          <a:lstStyle/>
          <a:p>
            <a:endParaRPr lang="en-US" sz="1400" dirty="0"/>
          </a:p>
          <a:p>
            <a:pPr marL="285750" indent="-285750">
              <a:buFont typeface="Arial" panose="020B0604020202020204" pitchFamily="34" charset="0"/>
              <a:buChar char="•"/>
            </a:pPr>
            <a:r>
              <a:rPr lang="en-US" sz="1400" dirty="0"/>
              <a:t>Serverless versus local storage</a:t>
            </a:r>
            <a:br>
              <a:rPr lang="en-US" sz="1400" dirty="0"/>
            </a:br>
            <a:endParaRPr lang="en-US" sz="1400" dirty="0"/>
          </a:p>
          <a:p>
            <a:pPr marL="285750" indent="-285750">
              <a:buFont typeface="Arial" panose="020B0604020202020204" pitchFamily="34" charset="0"/>
              <a:buChar char="•"/>
            </a:pPr>
            <a:r>
              <a:rPr lang="en-US" sz="1400" dirty="0"/>
              <a:t>Advantages of a serverless API.</a:t>
            </a:r>
            <a:br>
              <a:rPr lang="en-US" sz="1400" dirty="0"/>
            </a:br>
            <a:endParaRPr lang="en-US" sz="1400" dirty="0"/>
          </a:p>
          <a:p>
            <a:pPr marL="285750" indent="-285750">
              <a:buFont typeface="Arial" panose="020B0604020202020204" pitchFamily="34" charset="0"/>
              <a:buChar char="•"/>
            </a:pPr>
            <a:r>
              <a:rPr lang="en-US" sz="1400" dirty="0"/>
              <a:t>Differences between MongoDB and DynamoDB</a:t>
            </a:r>
            <a:br>
              <a:rPr lang="en-US" sz="1400" dirty="0"/>
            </a:br>
            <a:endParaRPr lang="en-US" sz="1400" dirty="0"/>
          </a:p>
          <a:p>
            <a:pPr marL="285750" indent="-285750">
              <a:buFont typeface="Arial" panose="020B0604020202020204" pitchFamily="34" charset="0"/>
              <a:buChar char="•"/>
            </a:pPr>
            <a:r>
              <a:rPr lang="en-US" sz="1400" dirty="0"/>
              <a:t>Cloud-based development </a:t>
            </a:r>
            <a:br>
              <a:rPr lang="en-US" sz="1400" dirty="0"/>
            </a:br>
            <a:endParaRPr lang="en-US" sz="1400" dirty="0"/>
          </a:p>
          <a:p>
            <a:pPr marL="285750" indent="-285750">
              <a:buFont typeface="Arial" panose="020B0604020202020204" pitchFamily="34" charset="0"/>
              <a:buChar char="•"/>
            </a:pPr>
            <a:r>
              <a:rPr lang="en-US" sz="1400" dirty="0"/>
              <a:t>Security in a cloud-based application</a:t>
            </a:r>
            <a:br>
              <a:rPr lang="en-US" dirty="0"/>
            </a:br>
            <a:endParaRPr lang="en-US" dirty="0"/>
          </a:p>
        </p:txBody>
      </p:sp>
      <p:pic>
        <p:nvPicPr>
          <p:cNvPr id="43" name="Audio 42">
            <a:hlinkClick r:id="" action="ppaction://media"/>
            <a:extLst>
              <a:ext uri="{FF2B5EF4-FFF2-40B4-BE49-F238E27FC236}">
                <a16:creationId xmlns:a16="http://schemas.microsoft.com/office/drawing/2014/main" id="{59FC3695-5038-785D-0024-13214D4088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69221385"/>
      </p:ext>
    </p:extLst>
  </p:cSld>
  <p:clrMapOvr>
    <a:masterClrMapping/>
  </p:clrMapOvr>
  <mc:AlternateContent xmlns:mc="http://schemas.openxmlformats.org/markup-compatibility/2006">
    <mc:Choice xmlns:p14="http://schemas.microsoft.com/office/powerpoint/2010/main" Requires="p14">
      <p:transition spd="slow" p14:dur="2000" advTm="23172"/>
    </mc:Choice>
    <mc:Fallback>
      <p:transition spd="slow" advTm="23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885343" y="273845"/>
            <a:ext cx="3630007" cy="1355479"/>
          </a:xfrm>
        </p:spPr>
        <p:txBody>
          <a:bodyPr>
            <a:normAutofit/>
          </a:bodyPr>
          <a:lstStyle/>
          <a:p>
            <a:r>
              <a:rPr lang="en-US" dirty="0"/>
              <a:t>Containerization</a:t>
            </a:r>
          </a:p>
        </p:txBody>
      </p:sp>
      <p:sp>
        <p:nvSpPr>
          <p:cNvPr id="5" name="Content Placeholder 4"/>
          <p:cNvSpPr>
            <a:spLocks noGrp="1"/>
          </p:cNvSpPr>
          <p:nvPr>
            <p:ph idx="1"/>
          </p:nvPr>
        </p:nvSpPr>
        <p:spPr>
          <a:xfrm>
            <a:off x="4885343" y="1749972"/>
            <a:ext cx="3630007" cy="2882750"/>
          </a:xfrm>
        </p:spPr>
        <p:txBody>
          <a:bodyPr>
            <a:normAutofit/>
          </a:bodyPr>
          <a:lstStyle/>
          <a:p>
            <a:pPr marL="0" indent="0">
              <a:buNone/>
            </a:pPr>
            <a:r>
              <a:rPr lang="en-US" sz="1500" dirty="0"/>
              <a:t>Containerization:</a:t>
            </a:r>
          </a:p>
          <a:p>
            <a:r>
              <a:rPr lang="en-US" sz="1500" dirty="0"/>
              <a:t>What is a container?</a:t>
            </a:r>
          </a:p>
          <a:p>
            <a:r>
              <a:rPr lang="en-US" sz="1500" dirty="0"/>
              <a:t>How does it work?</a:t>
            </a:r>
          </a:p>
          <a:p>
            <a:r>
              <a:rPr lang="en-US" sz="1500" dirty="0"/>
              <a:t>What are the benefits of containers?</a:t>
            </a:r>
          </a:p>
          <a:p>
            <a:r>
              <a:rPr lang="en-US" sz="1500" dirty="0"/>
              <a:t>Key components of containers.</a:t>
            </a:r>
          </a:p>
          <a:p>
            <a:endParaRPr lang="en-US" sz="1500" dirty="0"/>
          </a:p>
          <a:p>
            <a:pPr marL="0" indent="0">
              <a:buNone/>
            </a:pPr>
            <a:endParaRPr lang="en-US" sz="1500" dirty="0"/>
          </a:p>
        </p:txBody>
      </p:sp>
      <p:pic>
        <p:nvPicPr>
          <p:cNvPr id="7" name="Picture 6" descr="Electronic circuit board">
            <a:extLst>
              <a:ext uri="{FF2B5EF4-FFF2-40B4-BE49-F238E27FC236}">
                <a16:creationId xmlns:a16="http://schemas.microsoft.com/office/drawing/2014/main" id="{7A059890-35B6-2B4C-4674-109352ED6129}"/>
              </a:ext>
            </a:extLst>
          </p:cNvPr>
          <p:cNvPicPr>
            <a:picLocks noChangeAspect="1"/>
          </p:cNvPicPr>
          <p:nvPr/>
        </p:nvPicPr>
        <p:blipFill rotWithShape="1">
          <a:blip r:embed="rId5"/>
          <a:srcRect l="35694" r="4772"/>
          <a:stretch/>
        </p:blipFill>
        <p:spPr>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3" name="Picture 2" descr="A blue logo with a leaf">
            <a:extLst>
              <a:ext uri="{FF2B5EF4-FFF2-40B4-BE49-F238E27FC236}">
                <a16:creationId xmlns:a16="http://schemas.microsoft.com/office/drawing/2014/main" id="{9EE3687E-F5A8-111B-1D22-EEF84B02BA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4868" y="3500609"/>
            <a:ext cx="2959560" cy="1046550"/>
          </a:xfrm>
          <a:prstGeom prst="rect">
            <a:avLst/>
          </a:prstGeom>
        </p:spPr>
      </p:pic>
      <p:pic>
        <p:nvPicPr>
          <p:cNvPr id="8" name="Audio 7">
            <a:hlinkClick r:id="" action="ppaction://media"/>
            <a:extLst>
              <a:ext uri="{FF2B5EF4-FFF2-40B4-BE49-F238E27FC236}">
                <a16:creationId xmlns:a16="http://schemas.microsoft.com/office/drawing/2014/main" id="{0DB4DE02-FE85-1148-B57D-8983E0F2C1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71210"/>
    </mc:Choice>
    <mc:Fallback>
      <p:transition spd="slow" advTm="7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aph on document with pen">
            <a:extLst>
              <a:ext uri="{FF2B5EF4-FFF2-40B4-BE49-F238E27FC236}">
                <a16:creationId xmlns:a16="http://schemas.microsoft.com/office/drawing/2014/main" id="{6E8CBD95-DB60-911A-FA50-B207E3D64ABD}"/>
              </a:ext>
            </a:extLst>
          </p:cNvPr>
          <p:cNvPicPr>
            <a:picLocks noChangeAspect="1"/>
          </p:cNvPicPr>
          <p:nvPr/>
        </p:nvPicPr>
        <p:blipFill rotWithShape="1">
          <a:blip r:embed="rId5"/>
          <a:srcRect l="9091" t="22673" b="718"/>
          <a:stretch/>
        </p:blipFill>
        <p:spPr>
          <a:xfrm>
            <a:off x="0" y="10"/>
            <a:ext cx="9143980" cy="5143490"/>
          </a:xfrm>
          <a:prstGeom prst="rect">
            <a:avLst/>
          </a:prstGeom>
        </p:spPr>
      </p:pic>
      <p:sp>
        <p:nvSpPr>
          <p:cNvPr id="4" name="Title 3"/>
          <p:cNvSpPr>
            <a:spLocks noGrp="1"/>
          </p:cNvSpPr>
          <p:nvPr>
            <p:ph type="title"/>
          </p:nvPr>
        </p:nvSpPr>
        <p:spPr>
          <a:xfrm>
            <a:off x="303414" y="2318946"/>
            <a:ext cx="6808922" cy="1790700"/>
          </a:xfrm>
        </p:spPr>
        <p:txBody>
          <a:bodyPr vert="horz" lIns="91440" tIns="45720" rIns="91440" bIns="45720" rtlCol="0" anchor="b">
            <a:normAutofit/>
          </a:bodyPr>
          <a:lstStyle/>
          <a:p>
            <a:pPr defTabSz="914400"/>
            <a:r>
              <a:rPr lang="en-US" sz="5000">
                <a:solidFill>
                  <a:schemeClr val="bg1"/>
                </a:solidFill>
              </a:rPr>
              <a:t>Orchestration</a:t>
            </a:r>
          </a:p>
        </p:txBody>
      </p:sp>
      <p:sp>
        <p:nvSpPr>
          <p:cNvPr id="5" name="Content Placeholder 4"/>
          <p:cNvSpPr>
            <a:spLocks noGrp="1"/>
          </p:cNvSpPr>
          <p:nvPr>
            <p:ph idx="1"/>
          </p:nvPr>
        </p:nvSpPr>
        <p:spPr>
          <a:xfrm>
            <a:off x="303414" y="4218708"/>
            <a:ext cx="6808922" cy="444732"/>
          </a:xfrm>
        </p:spPr>
        <p:txBody>
          <a:bodyPr vert="horz" lIns="91440" tIns="45720" rIns="91440" bIns="45720" rtlCol="0" anchor="ctr">
            <a:normAutofit/>
          </a:bodyPr>
          <a:lstStyle/>
          <a:p>
            <a:pPr marL="0" indent="0" defTabSz="914400">
              <a:spcBef>
                <a:spcPts val="1000"/>
              </a:spcBef>
              <a:buNone/>
            </a:pPr>
            <a:r>
              <a:rPr lang="en-US" sz="2400">
                <a:solidFill>
                  <a:schemeClr val="bg1"/>
                </a:solidFill>
              </a:rPr>
              <a:t>What is the value of using Docker Compose?</a:t>
            </a:r>
          </a:p>
        </p:txBody>
      </p:sp>
      <p:pic>
        <p:nvPicPr>
          <p:cNvPr id="29" name="Audio 28">
            <a:hlinkClick r:id="" action="ppaction://media"/>
            <a:extLst>
              <a:ext uri="{FF2B5EF4-FFF2-40B4-BE49-F238E27FC236}">
                <a16:creationId xmlns:a16="http://schemas.microsoft.com/office/drawing/2014/main" id="{7DCECA75-5582-F463-9877-3A3EDC9789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mc:Choice xmlns:p14="http://schemas.microsoft.com/office/powerpoint/2010/main" Requires="p14">
      <p:transition spd="slow" p14:dur="2000" advTm="49876"/>
    </mc:Choice>
    <mc:Fallback>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50" y="273843"/>
            <a:ext cx="7886700" cy="994173"/>
          </a:xfrm>
        </p:spPr>
        <p:txBody>
          <a:bodyPr vert="horz" lIns="91440" tIns="45720" rIns="91440" bIns="45720" rtlCol="0">
            <a:normAutofit/>
          </a:bodyPr>
          <a:lstStyle/>
          <a:p>
            <a:pPr defTabSz="914400"/>
            <a:r>
              <a:rPr lang="en-US" sz="4100" kern="1200">
                <a:latin typeface="+mj-lt"/>
                <a:ea typeface="+mj-ea"/>
                <a:cs typeface="+mj-cs"/>
              </a:rPr>
              <a:t>The Serverless Cloud</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398984"/>
            <a:ext cx="7818120" cy="13716"/>
          </a:xfrm>
          <a:custGeom>
            <a:avLst/>
            <a:gdLst>
              <a:gd name="connsiteX0" fmla="*/ 0 w 7818120"/>
              <a:gd name="connsiteY0" fmla="*/ 0 h 13716"/>
              <a:gd name="connsiteX1" fmla="*/ 416966 w 7818120"/>
              <a:gd name="connsiteY1" fmla="*/ 0 h 13716"/>
              <a:gd name="connsiteX2" fmla="*/ 1146658 w 7818120"/>
              <a:gd name="connsiteY2" fmla="*/ 0 h 13716"/>
              <a:gd name="connsiteX3" fmla="*/ 1563624 w 7818120"/>
              <a:gd name="connsiteY3" fmla="*/ 0 h 13716"/>
              <a:gd name="connsiteX4" fmla="*/ 2136953 w 7818120"/>
              <a:gd name="connsiteY4" fmla="*/ 0 h 13716"/>
              <a:gd name="connsiteX5" fmla="*/ 2944825 w 7818120"/>
              <a:gd name="connsiteY5" fmla="*/ 0 h 13716"/>
              <a:gd name="connsiteX6" fmla="*/ 3596335 w 7818120"/>
              <a:gd name="connsiteY6" fmla="*/ 0 h 13716"/>
              <a:gd name="connsiteX7" fmla="*/ 4326026 w 7818120"/>
              <a:gd name="connsiteY7" fmla="*/ 0 h 13716"/>
              <a:gd name="connsiteX8" fmla="*/ 4899355 w 7818120"/>
              <a:gd name="connsiteY8" fmla="*/ 0 h 13716"/>
              <a:gd name="connsiteX9" fmla="*/ 5550865 w 7818120"/>
              <a:gd name="connsiteY9" fmla="*/ 0 h 13716"/>
              <a:gd name="connsiteX10" fmla="*/ 6358738 w 7818120"/>
              <a:gd name="connsiteY10" fmla="*/ 0 h 13716"/>
              <a:gd name="connsiteX11" fmla="*/ 6853885 w 7818120"/>
              <a:gd name="connsiteY11" fmla="*/ 0 h 13716"/>
              <a:gd name="connsiteX12" fmla="*/ 7818120 w 7818120"/>
              <a:gd name="connsiteY12" fmla="*/ 0 h 13716"/>
              <a:gd name="connsiteX13" fmla="*/ 7818120 w 7818120"/>
              <a:gd name="connsiteY13" fmla="*/ 13716 h 13716"/>
              <a:gd name="connsiteX14" fmla="*/ 7244791 w 7818120"/>
              <a:gd name="connsiteY14" fmla="*/ 13716 h 13716"/>
              <a:gd name="connsiteX15" fmla="*/ 6827825 w 7818120"/>
              <a:gd name="connsiteY15" fmla="*/ 13716 h 13716"/>
              <a:gd name="connsiteX16" fmla="*/ 6176315 w 7818120"/>
              <a:gd name="connsiteY16" fmla="*/ 13716 h 13716"/>
              <a:gd name="connsiteX17" fmla="*/ 5681167 w 7818120"/>
              <a:gd name="connsiteY17" fmla="*/ 13716 h 13716"/>
              <a:gd name="connsiteX18" fmla="*/ 5029657 w 7818120"/>
              <a:gd name="connsiteY18" fmla="*/ 13716 h 13716"/>
              <a:gd name="connsiteX19" fmla="*/ 4378147 w 7818120"/>
              <a:gd name="connsiteY19" fmla="*/ 13716 h 13716"/>
              <a:gd name="connsiteX20" fmla="*/ 3726637 w 7818120"/>
              <a:gd name="connsiteY20" fmla="*/ 13716 h 13716"/>
              <a:gd name="connsiteX21" fmla="*/ 3075127 w 7818120"/>
              <a:gd name="connsiteY21" fmla="*/ 13716 h 13716"/>
              <a:gd name="connsiteX22" fmla="*/ 2501798 w 7818120"/>
              <a:gd name="connsiteY22" fmla="*/ 13716 h 13716"/>
              <a:gd name="connsiteX23" fmla="*/ 1772107 w 7818120"/>
              <a:gd name="connsiteY23" fmla="*/ 13716 h 13716"/>
              <a:gd name="connsiteX24" fmla="*/ 1120597 w 7818120"/>
              <a:gd name="connsiteY24" fmla="*/ 13716 h 13716"/>
              <a:gd name="connsiteX25" fmla="*/ 0 w 7818120"/>
              <a:gd name="connsiteY25" fmla="*/ 13716 h 13716"/>
              <a:gd name="connsiteX26" fmla="*/ 0 w 7818120"/>
              <a:gd name="connsiteY26" fmla="*/ 0 h 13716"/>
              <a:gd name="connsiteX0" fmla="*/ 0 w 7818120"/>
              <a:gd name="connsiteY0" fmla="*/ 0 h 13716"/>
              <a:gd name="connsiteX1" fmla="*/ 573329 w 7818120"/>
              <a:gd name="connsiteY1" fmla="*/ 0 h 13716"/>
              <a:gd name="connsiteX2" fmla="*/ 990295 w 7818120"/>
              <a:gd name="connsiteY2" fmla="*/ 0 h 13716"/>
              <a:gd name="connsiteX3" fmla="*/ 1394232 w 7818120"/>
              <a:gd name="connsiteY3" fmla="*/ 0 h 13716"/>
              <a:gd name="connsiteX4" fmla="*/ 1798168 w 7818120"/>
              <a:gd name="connsiteY4" fmla="*/ 0 h 13716"/>
              <a:gd name="connsiteX5" fmla="*/ 2371496 w 7818120"/>
              <a:gd name="connsiteY5" fmla="*/ 0 h 13716"/>
              <a:gd name="connsiteX6" fmla="*/ 2944825 w 7818120"/>
              <a:gd name="connsiteY6" fmla="*/ 0 h 13716"/>
              <a:gd name="connsiteX7" fmla="*/ 3752698 w 7818120"/>
              <a:gd name="connsiteY7" fmla="*/ 0 h 13716"/>
              <a:gd name="connsiteX8" fmla="*/ 4247845 w 7818120"/>
              <a:gd name="connsiteY8" fmla="*/ 0 h 13716"/>
              <a:gd name="connsiteX9" fmla="*/ 5055718 w 7818120"/>
              <a:gd name="connsiteY9" fmla="*/ 0 h 13716"/>
              <a:gd name="connsiteX10" fmla="*/ 5863590 w 7818120"/>
              <a:gd name="connsiteY10" fmla="*/ 0 h 13716"/>
              <a:gd name="connsiteX11" fmla="*/ 6515100 w 7818120"/>
              <a:gd name="connsiteY11" fmla="*/ 0 h 13716"/>
              <a:gd name="connsiteX12" fmla="*/ 7818120 w 7818120"/>
              <a:gd name="connsiteY12" fmla="*/ 0 h 13716"/>
              <a:gd name="connsiteX13" fmla="*/ 7818120 w 7818120"/>
              <a:gd name="connsiteY13" fmla="*/ 13716 h 13716"/>
              <a:gd name="connsiteX14" fmla="*/ 7401154 w 7818120"/>
              <a:gd name="connsiteY14" fmla="*/ 13716 h 13716"/>
              <a:gd name="connsiteX15" fmla="*/ 6593281 w 7818120"/>
              <a:gd name="connsiteY15" fmla="*/ 13716 h 13716"/>
              <a:gd name="connsiteX16" fmla="*/ 6098134 w 7818120"/>
              <a:gd name="connsiteY16" fmla="*/ 13716 h 13716"/>
              <a:gd name="connsiteX17" fmla="*/ 5446624 w 7818120"/>
              <a:gd name="connsiteY17" fmla="*/ 13716 h 13716"/>
              <a:gd name="connsiteX18" fmla="*/ 4638751 w 7818120"/>
              <a:gd name="connsiteY18" fmla="*/ 13716 h 13716"/>
              <a:gd name="connsiteX19" fmla="*/ 3987241 w 7818120"/>
              <a:gd name="connsiteY19" fmla="*/ 13716 h 13716"/>
              <a:gd name="connsiteX20" fmla="*/ 3570275 w 7818120"/>
              <a:gd name="connsiteY20" fmla="*/ 13716 h 13716"/>
              <a:gd name="connsiteX21" fmla="*/ 3075127 w 7818120"/>
              <a:gd name="connsiteY21" fmla="*/ 13716 h 13716"/>
              <a:gd name="connsiteX22" fmla="*/ 2267255 w 7818120"/>
              <a:gd name="connsiteY22" fmla="*/ 13716 h 13716"/>
              <a:gd name="connsiteX23" fmla="*/ 1615745 w 7818120"/>
              <a:gd name="connsiteY23" fmla="*/ 13716 h 13716"/>
              <a:gd name="connsiteX24" fmla="*/ 1120597 w 7818120"/>
              <a:gd name="connsiteY24" fmla="*/ 13716 h 13716"/>
              <a:gd name="connsiteX25" fmla="*/ 0 w 7818120"/>
              <a:gd name="connsiteY25" fmla="*/ 13716 h 13716"/>
              <a:gd name="connsiteX26" fmla="*/ 0 w 7818120"/>
              <a:gd name="connsiteY2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3716" fill="none" extrusionOk="0">
                <a:moveTo>
                  <a:pt x="0" y="0"/>
                </a:moveTo>
                <a:cubicBezTo>
                  <a:pt x="101002" y="-20048"/>
                  <a:pt x="215808" y="13837"/>
                  <a:pt x="416966" y="0"/>
                </a:cubicBezTo>
                <a:cubicBezTo>
                  <a:pt x="573264" y="9422"/>
                  <a:pt x="897859" y="4188"/>
                  <a:pt x="1146658" y="0"/>
                </a:cubicBezTo>
                <a:cubicBezTo>
                  <a:pt x="1409722" y="12227"/>
                  <a:pt x="1377475" y="-3286"/>
                  <a:pt x="1563624" y="0"/>
                </a:cubicBezTo>
                <a:cubicBezTo>
                  <a:pt x="1758084" y="11330"/>
                  <a:pt x="1967746" y="-7403"/>
                  <a:pt x="2136953" y="0"/>
                </a:cubicBezTo>
                <a:cubicBezTo>
                  <a:pt x="2354826" y="-5751"/>
                  <a:pt x="2687014" y="20029"/>
                  <a:pt x="2944825" y="0"/>
                </a:cubicBezTo>
                <a:cubicBezTo>
                  <a:pt x="3238848" y="15226"/>
                  <a:pt x="3415761" y="33925"/>
                  <a:pt x="3596335" y="0"/>
                </a:cubicBezTo>
                <a:cubicBezTo>
                  <a:pt x="3815108" y="13362"/>
                  <a:pt x="3972448" y="-68797"/>
                  <a:pt x="4326026" y="0"/>
                </a:cubicBezTo>
                <a:cubicBezTo>
                  <a:pt x="4638028" y="39995"/>
                  <a:pt x="4794473" y="211"/>
                  <a:pt x="4899355" y="0"/>
                </a:cubicBezTo>
                <a:cubicBezTo>
                  <a:pt x="5037170" y="-13296"/>
                  <a:pt x="5289722" y="-48609"/>
                  <a:pt x="5550865" y="0"/>
                </a:cubicBezTo>
                <a:cubicBezTo>
                  <a:pt x="5740088" y="19163"/>
                  <a:pt x="6143605" y="-29909"/>
                  <a:pt x="6358738" y="0"/>
                </a:cubicBezTo>
                <a:cubicBezTo>
                  <a:pt x="6556443" y="18955"/>
                  <a:pt x="6741581" y="-22634"/>
                  <a:pt x="6853885" y="0"/>
                </a:cubicBezTo>
                <a:cubicBezTo>
                  <a:pt x="6996029" y="20497"/>
                  <a:pt x="7453286" y="6658"/>
                  <a:pt x="7818120" y="0"/>
                </a:cubicBezTo>
                <a:cubicBezTo>
                  <a:pt x="7817249" y="3138"/>
                  <a:pt x="7818107" y="8565"/>
                  <a:pt x="7818120" y="13716"/>
                </a:cubicBezTo>
                <a:cubicBezTo>
                  <a:pt x="7701883" y="-38533"/>
                  <a:pt x="7395843" y="3865"/>
                  <a:pt x="7244791" y="13716"/>
                </a:cubicBezTo>
                <a:cubicBezTo>
                  <a:pt x="7088282" y="9835"/>
                  <a:pt x="6958165" y="16330"/>
                  <a:pt x="6827825" y="13716"/>
                </a:cubicBezTo>
                <a:cubicBezTo>
                  <a:pt x="6715653" y="-7377"/>
                  <a:pt x="6356779" y="28552"/>
                  <a:pt x="6176315" y="13716"/>
                </a:cubicBezTo>
                <a:cubicBezTo>
                  <a:pt x="6015772" y="-9504"/>
                  <a:pt x="5852284" y="-4528"/>
                  <a:pt x="5681167" y="13716"/>
                </a:cubicBezTo>
                <a:cubicBezTo>
                  <a:pt x="5508148" y="43447"/>
                  <a:pt x="5305363" y="-11419"/>
                  <a:pt x="5029657" y="13716"/>
                </a:cubicBezTo>
                <a:cubicBezTo>
                  <a:pt x="4760375" y="42218"/>
                  <a:pt x="4637400" y="31106"/>
                  <a:pt x="4378147" y="13716"/>
                </a:cubicBezTo>
                <a:cubicBezTo>
                  <a:pt x="4094943" y="3471"/>
                  <a:pt x="4037303" y="22996"/>
                  <a:pt x="3726637" y="13716"/>
                </a:cubicBezTo>
                <a:cubicBezTo>
                  <a:pt x="3400340" y="-7031"/>
                  <a:pt x="3320728" y="56486"/>
                  <a:pt x="3075127" y="13716"/>
                </a:cubicBezTo>
                <a:cubicBezTo>
                  <a:pt x="2809301" y="-30329"/>
                  <a:pt x="2702630" y="11905"/>
                  <a:pt x="2501798" y="13716"/>
                </a:cubicBezTo>
                <a:cubicBezTo>
                  <a:pt x="2308686" y="16179"/>
                  <a:pt x="2079466" y="978"/>
                  <a:pt x="1772107" y="13716"/>
                </a:cubicBezTo>
                <a:cubicBezTo>
                  <a:pt x="1420202" y="42492"/>
                  <a:pt x="1431765" y="24341"/>
                  <a:pt x="1120597" y="13716"/>
                </a:cubicBezTo>
                <a:cubicBezTo>
                  <a:pt x="791266" y="27035"/>
                  <a:pt x="235945" y="77750"/>
                  <a:pt x="0" y="13716"/>
                </a:cubicBezTo>
                <a:cubicBezTo>
                  <a:pt x="-457" y="9675"/>
                  <a:pt x="580" y="3290"/>
                  <a:pt x="0" y="0"/>
                </a:cubicBezTo>
                <a:close/>
              </a:path>
              <a:path w="7818120" h="13716" stroke="0" extrusionOk="0">
                <a:moveTo>
                  <a:pt x="0" y="0"/>
                </a:moveTo>
                <a:cubicBezTo>
                  <a:pt x="161767" y="-7030"/>
                  <a:pt x="286873" y="-11228"/>
                  <a:pt x="573329" y="0"/>
                </a:cubicBezTo>
                <a:cubicBezTo>
                  <a:pt x="860952" y="-8429"/>
                  <a:pt x="823968" y="-2420"/>
                  <a:pt x="990295" y="0"/>
                </a:cubicBezTo>
                <a:cubicBezTo>
                  <a:pt x="1144921" y="-13846"/>
                  <a:pt x="1288801" y="10931"/>
                  <a:pt x="1394232" y="0"/>
                </a:cubicBezTo>
                <a:cubicBezTo>
                  <a:pt x="1499663" y="-10931"/>
                  <a:pt x="1677634" y="10318"/>
                  <a:pt x="1798168" y="0"/>
                </a:cubicBezTo>
                <a:cubicBezTo>
                  <a:pt x="2021167" y="5465"/>
                  <a:pt x="2087775" y="-15972"/>
                  <a:pt x="2371496" y="0"/>
                </a:cubicBezTo>
                <a:cubicBezTo>
                  <a:pt x="2646084" y="3640"/>
                  <a:pt x="2709294" y="-15431"/>
                  <a:pt x="2944825" y="0"/>
                </a:cubicBezTo>
                <a:cubicBezTo>
                  <a:pt x="3182104" y="39801"/>
                  <a:pt x="3563508" y="7189"/>
                  <a:pt x="3752698" y="0"/>
                </a:cubicBezTo>
                <a:cubicBezTo>
                  <a:pt x="4004713" y="-51688"/>
                  <a:pt x="4111759" y="8465"/>
                  <a:pt x="4247845" y="0"/>
                </a:cubicBezTo>
                <a:cubicBezTo>
                  <a:pt x="4409051" y="-38636"/>
                  <a:pt x="4840912" y="-6880"/>
                  <a:pt x="5055718" y="0"/>
                </a:cubicBezTo>
                <a:cubicBezTo>
                  <a:pt x="5318987" y="12828"/>
                  <a:pt x="5464207" y="16349"/>
                  <a:pt x="5863590" y="0"/>
                </a:cubicBezTo>
                <a:cubicBezTo>
                  <a:pt x="6258188" y="21536"/>
                  <a:pt x="6373895" y="-20866"/>
                  <a:pt x="6515100" y="0"/>
                </a:cubicBezTo>
                <a:cubicBezTo>
                  <a:pt x="6673199" y="-42487"/>
                  <a:pt x="7368245" y="-124798"/>
                  <a:pt x="7818120" y="0"/>
                </a:cubicBezTo>
                <a:cubicBezTo>
                  <a:pt x="7817779" y="6351"/>
                  <a:pt x="7818443" y="9419"/>
                  <a:pt x="7818120" y="13716"/>
                </a:cubicBezTo>
                <a:cubicBezTo>
                  <a:pt x="7615777" y="-5643"/>
                  <a:pt x="7527543" y="-10322"/>
                  <a:pt x="7401154" y="13716"/>
                </a:cubicBezTo>
                <a:cubicBezTo>
                  <a:pt x="7322611" y="43324"/>
                  <a:pt x="6964426" y="-29538"/>
                  <a:pt x="6593281" y="13716"/>
                </a:cubicBezTo>
                <a:cubicBezTo>
                  <a:pt x="6260055" y="29261"/>
                  <a:pt x="6287545" y="-8535"/>
                  <a:pt x="6098134" y="13716"/>
                </a:cubicBezTo>
                <a:cubicBezTo>
                  <a:pt x="5900337" y="10423"/>
                  <a:pt x="5605990" y="68049"/>
                  <a:pt x="5446624" y="13716"/>
                </a:cubicBezTo>
                <a:cubicBezTo>
                  <a:pt x="5244167" y="-27676"/>
                  <a:pt x="4914971" y="-38930"/>
                  <a:pt x="4638751" y="13716"/>
                </a:cubicBezTo>
                <a:cubicBezTo>
                  <a:pt x="4353273" y="3808"/>
                  <a:pt x="4297533" y="9304"/>
                  <a:pt x="3987241" y="13716"/>
                </a:cubicBezTo>
                <a:cubicBezTo>
                  <a:pt x="3687723" y="37304"/>
                  <a:pt x="3776181" y="25467"/>
                  <a:pt x="3570275" y="13716"/>
                </a:cubicBezTo>
                <a:cubicBezTo>
                  <a:pt x="3396160" y="5677"/>
                  <a:pt x="3285909" y="43738"/>
                  <a:pt x="3075127" y="13716"/>
                </a:cubicBezTo>
                <a:cubicBezTo>
                  <a:pt x="2869474" y="36940"/>
                  <a:pt x="2676329" y="400"/>
                  <a:pt x="2267255" y="13716"/>
                </a:cubicBezTo>
                <a:cubicBezTo>
                  <a:pt x="1866401" y="19960"/>
                  <a:pt x="1882987" y="21124"/>
                  <a:pt x="1615745" y="13716"/>
                </a:cubicBezTo>
                <a:cubicBezTo>
                  <a:pt x="1346085" y="8807"/>
                  <a:pt x="1323312" y="7820"/>
                  <a:pt x="1120597" y="13716"/>
                </a:cubicBezTo>
                <a:cubicBezTo>
                  <a:pt x="940237" y="-65547"/>
                  <a:pt x="569386" y="23019"/>
                  <a:pt x="0" y="13716"/>
                </a:cubicBezTo>
                <a:cubicBezTo>
                  <a:pt x="794" y="8095"/>
                  <a:pt x="29" y="5295"/>
                  <a:pt x="0" y="0"/>
                </a:cubicBezTo>
                <a:close/>
              </a:path>
              <a:path w="7818120" h="13716" fill="none" stroke="0" extrusionOk="0">
                <a:moveTo>
                  <a:pt x="0" y="0"/>
                </a:moveTo>
                <a:cubicBezTo>
                  <a:pt x="102311" y="-24031"/>
                  <a:pt x="206428" y="20084"/>
                  <a:pt x="416966" y="0"/>
                </a:cubicBezTo>
                <a:cubicBezTo>
                  <a:pt x="662339" y="-9883"/>
                  <a:pt x="833564" y="-11910"/>
                  <a:pt x="1146658" y="0"/>
                </a:cubicBezTo>
                <a:cubicBezTo>
                  <a:pt x="1398993" y="16754"/>
                  <a:pt x="1378239" y="-4997"/>
                  <a:pt x="1563624" y="0"/>
                </a:cubicBezTo>
                <a:cubicBezTo>
                  <a:pt x="1738265" y="3015"/>
                  <a:pt x="2006667" y="23864"/>
                  <a:pt x="2136953" y="0"/>
                </a:cubicBezTo>
                <a:cubicBezTo>
                  <a:pt x="2338524" y="-3063"/>
                  <a:pt x="2693378" y="-15904"/>
                  <a:pt x="2944825" y="0"/>
                </a:cubicBezTo>
                <a:cubicBezTo>
                  <a:pt x="3201439" y="-13695"/>
                  <a:pt x="3379198" y="46243"/>
                  <a:pt x="3596335" y="0"/>
                </a:cubicBezTo>
                <a:cubicBezTo>
                  <a:pt x="3778868" y="-61549"/>
                  <a:pt x="3979469" y="3461"/>
                  <a:pt x="4326026" y="0"/>
                </a:cubicBezTo>
                <a:cubicBezTo>
                  <a:pt x="4670641" y="40397"/>
                  <a:pt x="4801160" y="2093"/>
                  <a:pt x="4899355" y="0"/>
                </a:cubicBezTo>
                <a:cubicBezTo>
                  <a:pt x="4972821" y="-4221"/>
                  <a:pt x="5326959" y="8892"/>
                  <a:pt x="5550865" y="0"/>
                </a:cubicBezTo>
                <a:cubicBezTo>
                  <a:pt x="5793178" y="12267"/>
                  <a:pt x="6146346" y="-4531"/>
                  <a:pt x="6358738" y="0"/>
                </a:cubicBezTo>
                <a:cubicBezTo>
                  <a:pt x="6580825" y="49349"/>
                  <a:pt x="6739467" y="13524"/>
                  <a:pt x="6853885" y="0"/>
                </a:cubicBezTo>
                <a:cubicBezTo>
                  <a:pt x="7057243" y="-60557"/>
                  <a:pt x="7415107" y="-58698"/>
                  <a:pt x="7818120" y="0"/>
                </a:cubicBezTo>
                <a:cubicBezTo>
                  <a:pt x="7818044" y="2812"/>
                  <a:pt x="7817504" y="9122"/>
                  <a:pt x="7818120" y="13716"/>
                </a:cubicBezTo>
                <a:cubicBezTo>
                  <a:pt x="7693944" y="-8187"/>
                  <a:pt x="7376376" y="-11249"/>
                  <a:pt x="7244791" y="13716"/>
                </a:cubicBezTo>
                <a:cubicBezTo>
                  <a:pt x="7100086" y="-10289"/>
                  <a:pt x="6942350" y="30849"/>
                  <a:pt x="6827825" y="13716"/>
                </a:cubicBezTo>
                <a:cubicBezTo>
                  <a:pt x="6691364" y="23301"/>
                  <a:pt x="6342432" y="32760"/>
                  <a:pt x="6176315" y="13716"/>
                </a:cubicBezTo>
                <a:cubicBezTo>
                  <a:pt x="6012855" y="23946"/>
                  <a:pt x="5862931" y="-5523"/>
                  <a:pt x="5681167" y="13716"/>
                </a:cubicBezTo>
                <a:cubicBezTo>
                  <a:pt x="5485664" y="67025"/>
                  <a:pt x="5296023" y="-3294"/>
                  <a:pt x="5029657" y="13716"/>
                </a:cubicBezTo>
                <a:cubicBezTo>
                  <a:pt x="4753680" y="44474"/>
                  <a:pt x="4640335" y="33934"/>
                  <a:pt x="4378147" y="13716"/>
                </a:cubicBezTo>
                <a:cubicBezTo>
                  <a:pt x="4103046" y="-9109"/>
                  <a:pt x="4022480" y="39276"/>
                  <a:pt x="3726637" y="13716"/>
                </a:cubicBezTo>
                <a:cubicBezTo>
                  <a:pt x="3429109" y="-1096"/>
                  <a:pt x="3316488" y="56843"/>
                  <a:pt x="3075127" y="13716"/>
                </a:cubicBezTo>
                <a:cubicBezTo>
                  <a:pt x="2821014" y="1521"/>
                  <a:pt x="2665050" y="-15835"/>
                  <a:pt x="2501798" y="13716"/>
                </a:cubicBezTo>
                <a:cubicBezTo>
                  <a:pt x="2343345" y="24822"/>
                  <a:pt x="2120041" y="-54999"/>
                  <a:pt x="1772107" y="13716"/>
                </a:cubicBezTo>
                <a:cubicBezTo>
                  <a:pt x="1424078" y="46093"/>
                  <a:pt x="1427418" y="28000"/>
                  <a:pt x="1120597" y="13716"/>
                </a:cubicBezTo>
                <a:cubicBezTo>
                  <a:pt x="796486" y="41366"/>
                  <a:pt x="243712" y="43226"/>
                  <a:pt x="0" y="13716"/>
                </a:cubicBezTo>
                <a:cubicBezTo>
                  <a:pt x="203" y="9362"/>
                  <a:pt x="845" y="232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7818120"/>
                      <a:gd name="connsiteY0" fmla="*/ 0 h 13716"/>
                      <a:gd name="connsiteX1" fmla="*/ 416966 w 7818120"/>
                      <a:gd name="connsiteY1" fmla="*/ 0 h 13716"/>
                      <a:gd name="connsiteX2" fmla="*/ 1146658 w 7818120"/>
                      <a:gd name="connsiteY2" fmla="*/ 0 h 13716"/>
                      <a:gd name="connsiteX3" fmla="*/ 1563624 w 7818120"/>
                      <a:gd name="connsiteY3" fmla="*/ 0 h 13716"/>
                      <a:gd name="connsiteX4" fmla="*/ 2136953 w 7818120"/>
                      <a:gd name="connsiteY4" fmla="*/ 0 h 13716"/>
                      <a:gd name="connsiteX5" fmla="*/ 2944825 w 7818120"/>
                      <a:gd name="connsiteY5" fmla="*/ 0 h 13716"/>
                      <a:gd name="connsiteX6" fmla="*/ 3596335 w 7818120"/>
                      <a:gd name="connsiteY6" fmla="*/ 0 h 13716"/>
                      <a:gd name="connsiteX7" fmla="*/ 4326026 w 7818120"/>
                      <a:gd name="connsiteY7" fmla="*/ 0 h 13716"/>
                      <a:gd name="connsiteX8" fmla="*/ 4899355 w 7818120"/>
                      <a:gd name="connsiteY8" fmla="*/ 0 h 13716"/>
                      <a:gd name="connsiteX9" fmla="*/ 5550865 w 7818120"/>
                      <a:gd name="connsiteY9" fmla="*/ 0 h 13716"/>
                      <a:gd name="connsiteX10" fmla="*/ 6358738 w 7818120"/>
                      <a:gd name="connsiteY10" fmla="*/ 0 h 13716"/>
                      <a:gd name="connsiteX11" fmla="*/ 6853885 w 7818120"/>
                      <a:gd name="connsiteY11" fmla="*/ 0 h 13716"/>
                      <a:gd name="connsiteX12" fmla="*/ 7818120 w 7818120"/>
                      <a:gd name="connsiteY12" fmla="*/ 0 h 13716"/>
                      <a:gd name="connsiteX13" fmla="*/ 7818120 w 7818120"/>
                      <a:gd name="connsiteY13" fmla="*/ 13716 h 13716"/>
                      <a:gd name="connsiteX14" fmla="*/ 7244791 w 7818120"/>
                      <a:gd name="connsiteY14" fmla="*/ 13716 h 13716"/>
                      <a:gd name="connsiteX15" fmla="*/ 6827825 w 7818120"/>
                      <a:gd name="connsiteY15" fmla="*/ 13716 h 13716"/>
                      <a:gd name="connsiteX16" fmla="*/ 6176315 w 7818120"/>
                      <a:gd name="connsiteY16" fmla="*/ 13716 h 13716"/>
                      <a:gd name="connsiteX17" fmla="*/ 5681167 w 7818120"/>
                      <a:gd name="connsiteY17" fmla="*/ 13716 h 13716"/>
                      <a:gd name="connsiteX18" fmla="*/ 5029657 w 7818120"/>
                      <a:gd name="connsiteY18" fmla="*/ 13716 h 13716"/>
                      <a:gd name="connsiteX19" fmla="*/ 4378147 w 7818120"/>
                      <a:gd name="connsiteY19" fmla="*/ 13716 h 13716"/>
                      <a:gd name="connsiteX20" fmla="*/ 3726637 w 7818120"/>
                      <a:gd name="connsiteY20" fmla="*/ 13716 h 13716"/>
                      <a:gd name="connsiteX21" fmla="*/ 3075127 w 7818120"/>
                      <a:gd name="connsiteY21" fmla="*/ 13716 h 13716"/>
                      <a:gd name="connsiteX22" fmla="*/ 2501798 w 7818120"/>
                      <a:gd name="connsiteY22" fmla="*/ 13716 h 13716"/>
                      <a:gd name="connsiteX23" fmla="*/ 1772107 w 7818120"/>
                      <a:gd name="connsiteY23" fmla="*/ 13716 h 13716"/>
                      <a:gd name="connsiteX24" fmla="*/ 1120597 w 7818120"/>
                      <a:gd name="connsiteY24" fmla="*/ 13716 h 13716"/>
                      <a:gd name="connsiteX25" fmla="*/ 0 w 7818120"/>
                      <a:gd name="connsiteY25" fmla="*/ 13716 h 13716"/>
                      <a:gd name="connsiteX26" fmla="*/ 0 w 7818120"/>
                      <a:gd name="connsiteY2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3716"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8217" y="2784"/>
                          <a:pt x="7818136" y="9558"/>
                          <a:pt x="7818120" y="13716"/>
                        </a:cubicBezTo>
                        <a:cubicBezTo>
                          <a:pt x="7698847" y="-7839"/>
                          <a:pt x="7390924" y="18407"/>
                          <a:pt x="7244791" y="13716"/>
                        </a:cubicBezTo>
                        <a:cubicBezTo>
                          <a:pt x="7098658" y="9025"/>
                          <a:pt x="6952735" y="24785"/>
                          <a:pt x="6827825" y="13716"/>
                        </a:cubicBezTo>
                        <a:cubicBezTo>
                          <a:pt x="6702915" y="2647"/>
                          <a:pt x="6338661" y="29958"/>
                          <a:pt x="6176315" y="13716"/>
                        </a:cubicBezTo>
                        <a:cubicBezTo>
                          <a:pt x="6013969" y="-2526"/>
                          <a:pt x="5850602" y="1790"/>
                          <a:pt x="5681167" y="13716"/>
                        </a:cubicBezTo>
                        <a:cubicBezTo>
                          <a:pt x="5511732" y="25642"/>
                          <a:pt x="5312143" y="-4154"/>
                          <a:pt x="5029657" y="13716"/>
                        </a:cubicBezTo>
                        <a:cubicBezTo>
                          <a:pt x="4747171" y="31586"/>
                          <a:pt x="4655062" y="26168"/>
                          <a:pt x="4378147" y="13716"/>
                        </a:cubicBezTo>
                        <a:cubicBezTo>
                          <a:pt x="4101232" y="1265"/>
                          <a:pt x="4037646" y="40134"/>
                          <a:pt x="3726637" y="13716"/>
                        </a:cubicBezTo>
                        <a:cubicBezTo>
                          <a:pt x="3415628" y="-12702"/>
                          <a:pt x="3321756" y="40935"/>
                          <a:pt x="3075127" y="13716"/>
                        </a:cubicBezTo>
                        <a:cubicBezTo>
                          <a:pt x="2828498" y="-13503"/>
                          <a:pt x="2684733" y="10281"/>
                          <a:pt x="2501798" y="13716"/>
                        </a:cubicBezTo>
                        <a:cubicBezTo>
                          <a:pt x="2318863" y="17151"/>
                          <a:pt x="2121844" y="-17585"/>
                          <a:pt x="1772107" y="13716"/>
                        </a:cubicBezTo>
                        <a:cubicBezTo>
                          <a:pt x="1422370" y="45017"/>
                          <a:pt x="1431548" y="27094"/>
                          <a:pt x="1120597" y="13716"/>
                        </a:cubicBezTo>
                        <a:cubicBezTo>
                          <a:pt x="809646" y="339"/>
                          <a:pt x="246393" y="51668"/>
                          <a:pt x="0" y="13716"/>
                        </a:cubicBezTo>
                        <a:cubicBezTo>
                          <a:pt x="-100" y="9589"/>
                          <a:pt x="468" y="2983"/>
                          <a:pt x="0" y="0"/>
                        </a:cubicBezTo>
                        <a:close/>
                      </a:path>
                      <a:path w="7818120" h="13716"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7446" y="5682"/>
                          <a:pt x="7817517" y="9439"/>
                          <a:pt x="7818120" y="13716"/>
                        </a:cubicBezTo>
                        <a:cubicBezTo>
                          <a:pt x="7610240" y="34"/>
                          <a:pt x="7521789" y="3149"/>
                          <a:pt x="7401154" y="13716"/>
                        </a:cubicBezTo>
                        <a:cubicBezTo>
                          <a:pt x="7280519" y="24283"/>
                          <a:pt x="6930719" y="-347"/>
                          <a:pt x="6593281" y="13716"/>
                        </a:cubicBezTo>
                        <a:cubicBezTo>
                          <a:pt x="6255843" y="27779"/>
                          <a:pt x="6286682" y="-3410"/>
                          <a:pt x="6098134" y="13716"/>
                        </a:cubicBezTo>
                        <a:cubicBezTo>
                          <a:pt x="5909586" y="30842"/>
                          <a:pt x="5602789" y="44024"/>
                          <a:pt x="5446624" y="13716"/>
                        </a:cubicBezTo>
                        <a:cubicBezTo>
                          <a:pt x="5290459" y="-16592"/>
                          <a:pt x="4917039" y="17388"/>
                          <a:pt x="4638751" y="13716"/>
                        </a:cubicBezTo>
                        <a:cubicBezTo>
                          <a:pt x="4360463" y="10044"/>
                          <a:pt x="4304690" y="878"/>
                          <a:pt x="3987241" y="13716"/>
                        </a:cubicBezTo>
                        <a:cubicBezTo>
                          <a:pt x="3669792" y="26555"/>
                          <a:pt x="3758742" y="27979"/>
                          <a:pt x="3570275" y="13716"/>
                        </a:cubicBezTo>
                        <a:cubicBezTo>
                          <a:pt x="3381808" y="-547"/>
                          <a:pt x="3267153" y="31628"/>
                          <a:pt x="3075127" y="13716"/>
                        </a:cubicBezTo>
                        <a:cubicBezTo>
                          <a:pt x="2883101" y="-4196"/>
                          <a:pt x="2665825" y="6401"/>
                          <a:pt x="2267255" y="13716"/>
                        </a:cubicBezTo>
                        <a:cubicBezTo>
                          <a:pt x="1868685" y="21031"/>
                          <a:pt x="1884698" y="23838"/>
                          <a:pt x="1615745" y="13716"/>
                        </a:cubicBezTo>
                        <a:cubicBezTo>
                          <a:pt x="1346792" y="3595"/>
                          <a:pt x="1320952" y="5858"/>
                          <a:pt x="1120597" y="13716"/>
                        </a:cubicBezTo>
                        <a:cubicBezTo>
                          <a:pt x="920242" y="21574"/>
                          <a:pt x="556507" y="46218"/>
                          <a:pt x="0" y="13716"/>
                        </a:cubicBezTo>
                        <a:cubicBezTo>
                          <a:pt x="303" y="7982"/>
                          <a:pt x="182" y="520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p:cNvSpPr>
          <p:nvPr/>
        </p:nvSpPr>
        <p:spPr>
          <a:xfrm>
            <a:off x="969216" y="1541006"/>
            <a:ext cx="3060776" cy="527004"/>
          </a:xfrm>
          <a:prstGeom prst="rect">
            <a:avLst/>
          </a:prstGeom>
        </p:spPr>
        <p:txBody>
          <a:bodyPr>
            <a:normAutofit/>
          </a:bodyPr>
          <a:lstStyle/>
          <a:p>
            <a:pPr defTabSz="977669">
              <a:spcAft>
                <a:spcPts val="589"/>
              </a:spcAft>
            </a:pPr>
            <a:r>
              <a:rPr lang="en-US" sz="1924" kern="1200" dirty="0">
                <a:solidFill>
                  <a:srgbClr val="585800"/>
                </a:solidFill>
                <a:latin typeface="+mn-lt"/>
                <a:ea typeface="+mn-ea"/>
                <a:cs typeface="+mn-cs"/>
              </a:rPr>
              <a:t>API &amp; Lambda</a:t>
            </a:r>
            <a:endParaRPr lang="en-US" dirty="0">
              <a:solidFill>
                <a:srgbClr val="FFFF00"/>
              </a:solidFill>
            </a:endParaRPr>
          </a:p>
        </p:txBody>
      </p:sp>
      <p:sp>
        <p:nvSpPr>
          <p:cNvPr id="8" name="Content Placeholder 7"/>
          <p:cNvSpPr>
            <a:spLocks/>
          </p:cNvSpPr>
          <p:nvPr/>
        </p:nvSpPr>
        <p:spPr>
          <a:xfrm>
            <a:off x="969216" y="2121200"/>
            <a:ext cx="7296870" cy="1949316"/>
          </a:xfrm>
          <a:prstGeom prst="rect">
            <a:avLst/>
          </a:prstGeom>
        </p:spPr>
        <p:txBody>
          <a:bodyPr>
            <a:normAutofit/>
          </a:bodyPr>
          <a:lstStyle/>
          <a:p>
            <a:pPr defTabSz="977669">
              <a:spcAft>
                <a:spcPts val="589"/>
              </a:spcAft>
            </a:pPr>
            <a:r>
              <a:rPr lang="en-US" sz="1924" kern="1200" dirty="0">
                <a:solidFill>
                  <a:srgbClr val="B30000"/>
                </a:solidFill>
                <a:latin typeface="+mn-lt"/>
                <a:ea typeface="+mn-ea"/>
                <a:cs typeface="+mn-cs"/>
              </a:rPr>
              <a:t>Describe the advantages of using a serverless API.</a:t>
            </a:r>
          </a:p>
          <a:p>
            <a:pPr defTabSz="977669">
              <a:spcAft>
                <a:spcPts val="589"/>
              </a:spcAft>
            </a:pPr>
            <a:r>
              <a:rPr lang="en-US" sz="1924" kern="1200" dirty="0">
                <a:solidFill>
                  <a:srgbClr val="B30000"/>
                </a:solidFill>
                <a:latin typeface="+mn-lt"/>
                <a:ea typeface="+mn-ea"/>
                <a:cs typeface="+mn-cs"/>
              </a:rPr>
              <a:t>Explain Lambda API Logic.</a:t>
            </a:r>
          </a:p>
          <a:p>
            <a:pPr defTabSz="977669">
              <a:spcAft>
                <a:spcPts val="589"/>
              </a:spcAft>
            </a:pPr>
            <a:r>
              <a:rPr lang="en-US" sz="1924" kern="1200" dirty="0">
                <a:solidFill>
                  <a:srgbClr val="B30000"/>
                </a:solidFill>
                <a:latin typeface="+mn-lt"/>
                <a:ea typeface="+mn-ea"/>
                <a:cs typeface="+mn-cs"/>
              </a:rPr>
              <a:t>What scripts are produced in order to make this happen?</a:t>
            </a:r>
          </a:p>
          <a:p>
            <a:pPr defTabSz="977669">
              <a:spcAft>
                <a:spcPts val="589"/>
              </a:spcAft>
            </a:pPr>
            <a:r>
              <a:rPr lang="en-US" sz="1924" kern="1200" dirty="0">
                <a:solidFill>
                  <a:srgbClr val="B30000"/>
                </a:solidFill>
                <a:latin typeface="+mn-lt"/>
                <a:ea typeface="+mn-ea"/>
                <a:cs typeface="+mn-cs"/>
              </a:rPr>
              <a:t>Summarize the steps needed to integrate the frontend with the backend.</a:t>
            </a:r>
            <a:endParaRPr lang="en-US" dirty="0">
              <a:solidFill>
                <a:srgbClr val="FF0000"/>
              </a:solidFill>
            </a:endParaRPr>
          </a:p>
        </p:txBody>
      </p:sp>
      <p:pic>
        <p:nvPicPr>
          <p:cNvPr id="9" name="Picture 8" descr="3D polygons with dots and lines in a white background">
            <a:extLst>
              <a:ext uri="{FF2B5EF4-FFF2-40B4-BE49-F238E27FC236}">
                <a16:creationId xmlns:a16="http://schemas.microsoft.com/office/drawing/2014/main" id="{BBBF40BF-9F1A-C494-D2F5-1F451984E0E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0" y="-349263"/>
            <a:ext cx="9141713" cy="5492763"/>
          </a:xfrm>
          <a:prstGeom prst="rect">
            <a:avLst/>
          </a:prstGeom>
        </p:spPr>
      </p:pic>
      <p:pic>
        <p:nvPicPr>
          <p:cNvPr id="68" name="Audio 67">
            <a:hlinkClick r:id="" action="ppaction://media"/>
            <a:extLst>
              <a:ext uri="{FF2B5EF4-FFF2-40B4-BE49-F238E27FC236}">
                <a16:creationId xmlns:a16="http://schemas.microsoft.com/office/drawing/2014/main" id="{AC8F4C38-04FD-7478-C34B-30990BE2CC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94521"/>
    </mc:Choice>
    <mc:Fallback>
      <p:transition spd="slow" advTm="94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9657" y="294488"/>
            <a:ext cx="3903984" cy="3183875"/>
          </a:xfrm>
        </p:spPr>
        <p:txBody>
          <a:bodyPr vert="horz" lIns="91440" tIns="45720" rIns="91440" bIns="45720" rtlCol="0" anchor="ctr">
            <a:normAutofit/>
          </a:bodyPr>
          <a:lstStyle/>
          <a:p>
            <a:pPr algn="r" defTabSz="914400"/>
            <a:r>
              <a:rPr lang="en-US" sz="5100" dirty="0"/>
              <a:t>Data Model for 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4172288" y="1586429"/>
            <a:ext cx="1364883" cy="599994"/>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519073">
              <a:lnSpc>
                <a:spcPct val="90000"/>
              </a:lnSpc>
            </a:pPr>
            <a:endParaRPr lang="en-US" sz="1100" dirty="0"/>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3923873" y="2439811"/>
            <a:ext cx="4591479" cy="1197068"/>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194652" indent="-194652" algn="l" defTabSz="519073"/>
            <a:r>
              <a:rPr lang="en-US" sz="1400" dirty="0"/>
              <a:t>What are the data-model differences between MongoDB and DynamoDB?</a:t>
            </a:r>
          </a:p>
          <a:p>
            <a:pPr marL="194652" indent="-194652" algn="l" defTabSz="519073"/>
            <a:r>
              <a:rPr lang="en-US" sz="1400" dirty="0"/>
              <a:t>What queries did you perform? </a:t>
            </a:r>
          </a:p>
          <a:p>
            <a:pPr marL="194652" indent="-194652" algn="l" defTabSz="519073"/>
            <a:r>
              <a:rPr lang="en-US" sz="1400" dirty="0"/>
              <a:t>What scripts are produced in order to make this happen?</a:t>
            </a:r>
          </a:p>
        </p:txBody>
      </p:sp>
      <p:pic>
        <p:nvPicPr>
          <p:cNvPr id="7" name="Picture 6" descr="White cloud painting">
            <a:extLst>
              <a:ext uri="{FF2B5EF4-FFF2-40B4-BE49-F238E27FC236}">
                <a16:creationId xmlns:a16="http://schemas.microsoft.com/office/drawing/2014/main" id="{A4ED34C1-F9C2-5F5E-5341-DAA1FC44A434}"/>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46" name="Audio 45">
            <a:hlinkClick r:id="" action="ppaction://media"/>
            <a:extLst>
              <a:ext uri="{FF2B5EF4-FFF2-40B4-BE49-F238E27FC236}">
                <a16:creationId xmlns:a16="http://schemas.microsoft.com/office/drawing/2014/main" id="{9833F86D-2CCA-F7EB-8627-CA2A5D03B77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86531"/>
    </mc:Choice>
    <mc:Fallback>
      <p:transition spd="slow" advTm="86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479640"/>
            <a:ext cx="2571750" cy="1289304"/>
          </a:xfrm>
        </p:spPr>
        <p:txBody>
          <a:bodyPr anchor="b">
            <a:normAutofit/>
          </a:bodyPr>
          <a:lstStyle/>
          <a:p>
            <a:r>
              <a:rPr lang="en-US" sz="2900" dirty="0"/>
              <a:t>Cloud-Based </a:t>
            </a:r>
            <a:br>
              <a:rPr lang="en-US" sz="2900" dirty="0"/>
            </a:br>
            <a:r>
              <a:rPr lang="en-US" sz="2900" dirty="0"/>
              <a:t>Development Principles</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105406"/>
            <a:ext cx="2571750" cy="2558034"/>
          </a:xfrm>
        </p:spPr>
        <p:txBody>
          <a:bodyPr anchor="t">
            <a:normAutofit/>
          </a:bodyPr>
          <a:lstStyle/>
          <a:p>
            <a:r>
              <a:rPr lang="en-US" sz="1700" dirty="0"/>
              <a:t>Elasticity</a:t>
            </a:r>
          </a:p>
          <a:p>
            <a:r>
              <a:rPr lang="en-US" sz="1700" dirty="0"/>
              <a:t>Pay-for-use model</a:t>
            </a:r>
          </a:p>
          <a:p>
            <a:pPr marL="0" indent="0">
              <a:buNone/>
            </a:pPr>
            <a:endParaRPr lang="en-US" sz="1700" dirty="0"/>
          </a:p>
          <a:p>
            <a:endParaRPr lang="en-US" sz="1700" dirty="0"/>
          </a:p>
          <a:p>
            <a:endParaRPr lang="en-US" sz="1700"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rotWithShape="1">
          <a:blip r:embed="rId5">
            <a:extLst>
              <a:ext uri="{28A0092B-C50C-407E-A947-70E740481C1C}">
                <a14:useLocalDpi xmlns:a14="http://schemas.microsoft.com/office/drawing/2010/main" val="0"/>
              </a:ext>
            </a:extLst>
          </a:blip>
          <a:srcRect t="2621" r="2" b="2818"/>
          <a:stretch/>
        </p:blipFill>
        <p:spPr>
          <a:xfrm>
            <a:off x="3490722" y="735649"/>
            <a:ext cx="5177790" cy="3672201"/>
          </a:xfrm>
          <a:prstGeom prst="rect">
            <a:avLst/>
          </a:prstGeom>
        </p:spPr>
      </p:pic>
      <p:pic>
        <p:nvPicPr>
          <p:cNvPr id="39" name="Audio 38">
            <a:hlinkClick r:id="" action="ppaction://media"/>
            <a:extLst>
              <a:ext uri="{FF2B5EF4-FFF2-40B4-BE49-F238E27FC236}">
                <a16:creationId xmlns:a16="http://schemas.microsoft.com/office/drawing/2014/main" id="{ABEB18A7-B895-FB8F-11E6-E3ACDAAE88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51491"/>
    </mc:Choice>
    <mc:Fallback>
      <p:transition spd="slow" advTm="51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6344" y="870966"/>
            <a:ext cx="2702052" cy="3394710"/>
          </a:xfrm>
        </p:spPr>
        <p:txBody>
          <a:bodyPr vert="horz" lIns="91440" tIns="45720" rIns="91440" bIns="45720" rtlCol="0" anchor="ctr">
            <a:normAutofit/>
          </a:bodyPr>
          <a:lstStyle/>
          <a:p>
            <a:pPr defTabSz="914400"/>
            <a:r>
              <a:rPr lang="en-US" sz="3000" dirty="0"/>
              <a:t>Securing Your Cloud App</a:t>
            </a:r>
          </a:p>
        </p:txBody>
      </p:sp>
      <p:sp>
        <p:nvSpPr>
          <p:cNvPr id="5" name="Text Placeholder 4"/>
          <p:cNvSpPr>
            <a:spLocks/>
          </p:cNvSpPr>
          <p:nvPr/>
        </p:nvSpPr>
        <p:spPr>
          <a:xfrm>
            <a:off x="1151906" y="1043735"/>
            <a:ext cx="1330928" cy="271552"/>
          </a:xfrm>
          <a:prstGeom prst="rect">
            <a:avLst/>
          </a:prstGeom>
        </p:spPr>
        <p:txBody>
          <a:bodyPr>
            <a:normAutofit/>
          </a:bodyPr>
          <a:lstStyle/>
          <a:p>
            <a:pPr defTabSz="507492">
              <a:spcAft>
                <a:spcPts val="444"/>
              </a:spcAft>
            </a:pPr>
            <a:r>
              <a:rPr lang="en-US" sz="999" dirty="0"/>
              <a:t>Access</a:t>
            </a:r>
            <a:endParaRPr lang="en-US" dirty="0"/>
          </a:p>
        </p:txBody>
      </p:sp>
      <p:sp>
        <p:nvSpPr>
          <p:cNvPr id="6" name="Content Placeholder 5"/>
          <p:cNvSpPr>
            <a:spLocks/>
          </p:cNvSpPr>
          <p:nvPr/>
        </p:nvSpPr>
        <p:spPr>
          <a:xfrm>
            <a:off x="943620" y="1315287"/>
            <a:ext cx="1478783" cy="1072199"/>
          </a:xfrm>
          <a:prstGeom prst="rect">
            <a:avLst/>
          </a:prstGeom>
        </p:spPr>
        <p:txBody>
          <a:bodyPr>
            <a:normAutofit/>
          </a:bodyPr>
          <a:lstStyle/>
          <a:p>
            <a:pPr defTabSz="507492">
              <a:spcAft>
                <a:spcPts val="444"/>
              </a:spcAft>
            </a:pPr>
            <a:r>
              <a:rPr lang="en-US" sz="999" dirty="0"/>
              <a:t>How can you prevent unauthorized access?</a:t>
            </a:r>
          </a:p>
          <a:p>
            <a:pPr>
              <a:spcAft>
                <a:spcPts val="600"/>
              </a:spcAft>
            </a:pPr>
            <a:endParaRPr lang="en-US" dirty="0"/>
          </a:p>
        </p:txBody>
      </p:sp>
      <p:sp>
        <p:nvSpPr>
          <p:cNvPr id="7" name="Text Placeholder 6"/>
          <p:cNvSpPr>
            <a:spLocks/>
          </p:cNvSpPr>
          <p:nvPr/>
        </p:nvSpPr>
        <p:spPr>
          <a:xfrm>
            <a:off x="4335123" y="1462222"/>
            <a:ext cx="1577138" cy="271552"/>
          </a:xfrm>
          <a:prstGeom prst="rect">
            <a:avLst/>
          </a:prstGeom>
        </p:spPr>
        <p:txBody>
          <a:bodyPr>
            <a:normAutofit/>
          </a:bodyPr>
          <a:lstStyle/>
          <a:p>
            <a:pPr defTabSz="507492">
              <a:spcAft>
                <a:spcPts val="444"/>
              </a:spcAft>
            </a:pPr>
            <a:r>
              <a:rPr lang="en-US" sz="999" dirty="0"/>
              <a:t>Policies</a:t>
            </a:r>
            <a:endParaRPr lang="en-US" dirty="0"/>
          </a:p>
        </p:txBody>
      </p:sp>
      <p:sp>
        <p:nvSpPr>
          <p:cNvPr id="8" name="Content Placeholder 7"/>
          <p:cNvSpPr>
            <a:spLocks/>
          </p:cNvSpPr>
          <p:nvPr/>
        </p:nvSpPr>
        <p:spPr>
          <a:xfrm>
            <a:off x="3994303" y="1733774"/>
            <a:ext cx="1577138" cy="1004431"/>
          </a:xfrm>
          <a:prstGeom prst="rect">
            <a:avLst/>
          </a:prstGeom>
        </p:spPr>
        <p:txBody>
          <a:bodyPr>
            <a:normAutofit/>
          </a:bodyPr>
          <a:lstStyle/>
          <a:p>
            <a:pPr defTabSz="507492">
              <a:spcAft>
                <a:spcPts val="444"/>
              </a:spcAft>
            </a:pPr>
            <a:r>
              <a:rPr lang="en-US" sz="999" dirty="0"/>
              <a:t>Explain the relationship between roles and policies.</a:t>
            </a:r>
          </a:p>
          <a:p>
            <a:pPr defTabSz="507492">
              <a:spcAft>
                <a:spcPts val="444"/>
              </a:spcAft>
            </a:pPr>
            <a:r>
              <a:rPr lang="en-US" sz="999" dirty="0"/>
              <a:t>What custom policies were created?</a:t>
            </a:r>
            <a:endParaRPr lang="en-US" dirty="0"/>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6661167" y="1282789"/>
            <a:ext cx="1330927" cy="271552"/>
          </a:xfrm>
          <a:prstGeom prst="rect">
            <a:avLst/>
          </a:prstGeom>
        </p:spPr>
        <p:txBody>
          <a:bodyPr vert="horz" lIns="91440" tIns="45720" rIns="91440" bIns="45720" rtlCol="0" anchor="b">
            <a:normAutofit fontScale="85000" lnSpcReduction="10000"/>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507492">
              <a:lnSpc>
                <a:spcPct val="90000"/>
              </a:lnSpc>
            </a:pPr>
            <a:r>
              <a:rPr lang="en-US" sz="1700"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6661167" y="1667238"/>
            <a:ext cx="1415373" cy="1167288"/>
          </a:xfrm>
          <a:prstGeom prst="rect">
            <a:avLst/>
          </a:prstGeom>
        </p:spPr>
        <p:txBody>
          <a:bodyPr vert="horz" lIns="91440" tIns="45720" rIns="91440" bIns="45720" rtlCol="0">
            <a:normAutofit fontScale="850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190310" indent="-190310" algn="l" defTabSz="507492">
              <a:lnSpc>
                <a:spcPct val="90000"/>
              </a:lnSpc>
            </a:pPr>
            <a:r>
              <a:rPr lang="en-US" sz="1300" dirty="0"/>
              <a:t>How can you secure the connection between Lambda and Gateway?</a:t>
            </a:r>
          </a:p>
          <a:p>
            <a:pPr marL="190310" indent="-190310" algn="l" defTabSz="507492">
              <a:lnSpc>
                <a:spcPct val="90000"/>
              </a:lnSpc>
            </a:pPr>
            <a:r>
              <a:rPr lang="en-US" sz="1300" dirty="0"/>
              <a:t>Lambda and the database</a:t>
            </a:r>
          </a:p>
          <a:p>
            <a:pPr marL="190310" indent="-190310" algn="l" defTabSz="507492">
              <a:lnSpc>
                <a:spcPct val="90000"/>
              </a:lnSpc>
            </a:pPr>
            <a:r>
              <a:rPr lang="en-US" sz="1300" dirty="0"/>
              <a:t>S3 Bucket</a:t>
            </a:r>
          </a:p>
        </p:txBody>
      </p:sp>
      <p:pic>
        <p:nvPicPr>
          <p:cNvPr id="14" name="Picture 13" descr="Paper clouds">
            <a:extLst>
              <a:ext uri="{FF2B5EF4-FFF2-40B4-BE49-F238E27FC236}">
                <a16:creationId xmlns:a16="http://schemas.microsoft.com/office/drawing/2014/main" id="{9DEC7465-80B9-3842-8182-3B92EF216AAE}"/>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pic>
        <p:nvPicPr>
          <p:cNvPr id="17" name="Audio 16">
            <a:hlinkClick r:id="" action="ppaction://media"/>
            <a:extLst>
              <a:ext uri="{FF2B5EF4-FFF2-40B4-BE49-F238E27FC236}">
                <a16:creationId xmlns:a16="http://schemas.microsoft.com/office/drawing/2014/main" id="{9A0F675C-F07B-CAE3-39DB-C790D9554C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89279"/>
    </mc:Choice>
    <mc:Fallback>
      <p:transition spd="slow" advTm="89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2.5"/>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B7C02EB-927C-42F0-8F53-965880015444}">
  <ds:schemaRefs>
    <ds:schemaRef ds:uri="http://schemas.microsoft.com/sharepoint/v3/contenttype/forms"/>
  </ds:schemaRefs>
</ds:datastoreItem>
</file>

<file path=customXml/itemProps3.xml><?xml version="1.0" encoding="utf-8"?>
<ds:datastoreItem xmlns:ds="http://schemas.openxmlformats.org/officeDocument/2006/customXml" ds:itemID="{B6E524F5-8F9B-4E83-ABD8-EF3E90295E3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Words>1576</Words>
  <Application>Microsoft Office PowerPoint</Application>
  <PresentationFormat>On-screen Show (16:9)</PresentationFormat>
  <Paragraphs>127</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Abadi</vt:lpstr>
      <vt:lpstr>Arial</vt:lpstr>
      <vt:lpstr>Calibri</vt:lpstr>
      <vt:lpstr>Calibri Light</vt:lpstr>
      <vt:lpstr>Wingdings 3</vt:lpstr>
      <vt:lpstr>Office 2013 - 2022 Theme</vt:lpstr>
      <vt:lpstr> SNHU CS - 470 Project Two Conference Presentation: Cloud Development</vt:lpstr>
      <vt:lpstr>Overview</vt:lpstr>
      <vt:lpstr>Development Concepts: </vt:lpstr>
      <vt:lpstr>Containerization</vt:lpstr>
      <vt:lpstr>Orchestration</vt:lpstr>
      <vt:lpstr>The Serverless Cloud</vt:lpstr>
      <vt:lpstr>Data Model for 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2024-03-04T03:24:14Z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